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90" r:id="rId3"/>
    <p:sldId id="284" r:id="rId4"/>
    <p:sldId id="259" r:id="rId5"/>
    <p:sldId id="260" r:id="rId6"/>
    <p:sldId id="262" r:id="rId7"/>
    <p:sldId id="292" r:id="rId8"/>
    <p:sldId id="261" r:id="rId9"/>
    <p:sldId id="293" r:id="rId10"/>
    <p:sldId id="291" r:id="rId11"/>
    <p:sldId id="263" r:id="rId12"/>
    <p:sldId id="264" r:id="rId13"/>
    <p:sldId id="265" r:id="rId14"/>
    <p:sldId id="266" r:id="rId15"/>
    <p:sldId id="267" r:id="rId16"/>
    <p:sldId id="285" r:id="rId17"/>
    <p:sldId id="286" r:id="rId18"/>
    <p:sldId id="287" r:id="rId19"/>
    <p:sldId id="288" r:id="rId20"/>
    <p:sldId id="269" r:id="rId21"/>
    <p:sldId id="279" r:id="rId22"/>
    <p:sldId id="258" r:id="rId23"/>
    <p:sldId id="289" r:id="rId24"/>
    <p:sldId id="278" r:id="rId25"/>
  </p:sldIdLst>
  <p:sldSz cx="10083800" cy="7562850"/>
  <p:notesSz cx="100838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44"/>
  </p:normalViewPr>
  <p:slideViewPr>
    <p:cSldViewPr>
      <p:cViewPr varScale="1">
        <p:scale>
          <a:sx n="105" d="100"/>
          <a:sy n="105" d="100"/>
        </p:scale>
        <p:origin x="2080" y="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792603" y="427482"/>
            <a:ext cx="4498593" cy="391159"/>
          </a:xfrm>
          <a:prstGeom prst="rect">
            <a:avLst/>
          </a:prstGeom>
        </p:spPr>
        <p:txBody>
          <a:bodyPr wrap="square" lIns="0" tIns="0" rIns="0" bIns="0">
            <a:spAutoFit/>
          </a:bodyPr>
          <a:lstStyle>
            <a:lvl1pPr>
              <a:defRPr sz="2400" b="1" i="0">
                <a:solidFill>
                  <a:srgbClr val="2C9F8D"/>
                </a:solidFill>
                <a:latin typeface="Arial"/>
                <a:cs typeface="Arial"/>
              </a:defRPr>
            </a:lvl1pPr>
          </a:lstStyle>
          <a:p>
            <a:endParaRPr/>
          </a:p>
        </p:txBody>
      </p:sp>
      <p:sp>
        <p:nvSpPr>
          <p:cNvPr id="3" name="Holder 3"/>
          <p:cNvSpPr>
            <a:spLocks noGrp="1"/>
          </p:cNvSpPr>
          <p:nvPr>
            <p:ph type="subTitle" idx="4"/>
          </p:nvPr>
        </p:nvSpPr>
        <p:spPr>
          <a:xfrm>
            <a:off x="1512570" y="4235196"/>
            <a:ext cx="705866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2C9F8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2C9F8D"/>
                </a:solidFill>
                <a:latin typeface="Arial"/>
                <a:cs typeface="Arial"/>
              </a:defRPr>
            </a:lvl1pPr>
          </a:lstStyle>
          <a:p>
            <a:endParaRPr/>
          </a:p>
        </p:txBody>
      </p:sp>
      <p:sp>
        <p:nvSpPr>
          <p:cNvPr id="3" name="Holder 3"/>
          <p:cNvSpPr>
            <a:spLocks noGrp="1"/>
          </p:cNvSpPr>
          <p:nvPr>
            <p:ph sz="half" idx="2"/>
          </p:nvPr>
        </p:nvSpPr>
        <p:spPr>
          <a:xfrm>
            <a:off x="504190" y="1739455"/>
            <a:ext cx="4386453"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93157" y="1739455"/>
            <a:ext cx="4386453"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83239" y="174205"/>
            <a:ext cx="794038" cy="787713"/>
          </a:xfrm>
          <a:prstGeom prst="rect">
            <a:avLst/>
          </a:prstGeom>
        </p:spPr>
      </p:pic>
      <p:sp>
        <p:nvSpPr>
          <p:cNvPr id="2" name="Holder 2"/>
          <p:cNvSpPr>
            <a:spLocks noGrp="1"/>
          </p:cNvSpPr>
          <p:nvPr>
            <p:ph type="title"/>
          </p:nvPr>
        </p:nvSpPr>
        <p:spPr/>
        <p:txBody>
          <a:bodyPr lIns="0" tIns="0" rIns="0" bIns="0"/>
          <a:lstStyle>
            <a:lvl1pPr>
              <a:defRPr sz="3600" b="1" i="0">
                <a:solidFill>
                  <a:srgbClr val="2C9F8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83239" y="174205"/>
            <a:ext cx="794038" cy="787713"/>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15134" y="122631"/>
            <a:ext cx="6653530" cy="878840"/>
          </a:xfrm>
          <a:prstGeom prst="rect">
            <a:avLst/>
          </a:prstGeom>
        </p:spPr>
        <p:txBody>
          <a:bodyPr wrap="square" lIns="0" tIns="0" rIns="0" bIns="0">
            <a:spAutoFit/>
          </a:bodyPr>
          <a:lstStyle>
            <a:lvl1pPr>
              <a:defRPr sz="3600" b="1" i="0">
                <a:solidFill>
                  <a:srgbClr val="2C9F8D"/>
                </a:solidFill>
                <a:latin typeface="Arial"/>
                <a:cs typeface="Arial"/>
              </a:defRPr>
            </a:lvl1pPr>
          </a:lstStyle>
          <a:p>
            <a:endParaRPr/>
          </a:p>
        </p:txBody>
      </p:sp>
      <p:sp>
        <p:nvSpPr>
          <p:cNvPr id="3" name="Holder 3"/>
          <p:cNvSpPr>
            <a:spLocks noGrp="1"/>
          </p:cNvSpPr>
          <p:nvPr>
            <p:ph type="body" idx="1"/>
          </p:nvPr>
        </p:nvSpPr>
        <p:spPr>
          <a:xfrm>
            <a:off x="489203" y="1304036"/>
            <a:ext cx="9105392" cy="2122804"/>
          </a:xfrm>
          <a:prstGeom prst="rect">
            <a:avLst/>
          </a:prstGeom>
        </p:spPr>
        <p:txBody>
          <a:bodyPr wrap="square" lIns="0" tIns="0" rIns="0" bIns="0">
            <a:spAutoFit/>
          </a:bodyPr>
          <a:lstStyle>
            <a:lvl1pPr>
              <a:defRPr sz="1800" b="0" i="0">
                <a:solidFill>
                  <a:schemeClr val="tx1"/>
                </a:solidFill>
                <a:latin typeface="Cambria"/>
                <a:cs typeface="Cambria"/>
              </a:defRPr>
            </a:lvl1pPr>
          </a:lstStyle>
          <a:p>
            <a:endParaRPr/>
          </a:p>
        </p:txBody>
      </p:sp>
      <p:sp>
        <p:nvSpPr>
          <p:cNvPr id="4" name="Holder 4"/>
          <p:cNvSpPr>
            <a:spLocks noGrp="1"/>
          </p:cNvSpPr>
          <p:nvPr>
            <p:ph type="ftr" sz="quarter" idx="5"/>
          </p:nvPr>
        </p:nvSpPr>
        <p:spPr>
          <a:xfrm>
            <a:off x="3428492" y="7033450"/>
            <a:ext cx="3226816"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4190" y="7033450"/>
            <a:ext cx="2319274"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4/17/24</a:t>
            </a:fld>
            <a:endParaRPr lang="en-US"/>
          </a:p>
        </p:txBody>
      </p:sp>
      <p:sp>
        <p:nvSpPr>
          <p:cNvPr id="6" name="Holder 6"/>
          <p:cNvSpPr>
            <a:spLocks noGrp="1"/>
          </p:cNvSpPr>
          <p:nvPr>
            <p:ph type="sldNum" sz="quarter" idx="7"/>
          </p:nvPr>
        </p:nvSpPr>
        <p:spPr>
          <a:xfrm>
            <a:off x="7260336" y="7033450"/>
            <a:ext cx="2319274"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1.jpg"/><Relationship Id="rId7" Type="http://schemas.openxmlformats.org/officeDocument/2006/relationships/image" Target="../media/image42.jpg"/><Relationship Id="rId2" Type="http://schemas.openxmlformats.org/officeDocument/2006/relationships/image" Target="../media/image38.jpg"/><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Qw8pBuaa_wo?feature=oembed" TargetMode="Externa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groups/195415757923353/" TargetMode="External"/><Relationship Id="rId2" Type="http://schemas.openxmlformats.org/officeDocument/2006/relationships/hyperlink" Target="mailto:info@doctorsforethiopia.com" TargetMode="External"/><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hyperlink" Target="https://aerztefueraethiopien.d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jp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jp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jp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4667884" cy="4577969"/>
          </a:xfrm>
          <a:prstGeom prst="rect">
            <a:avLst/>
          </a:prstGeom>
        </p:spPr>
      </p:pic>
      <p:sp>
        <p:nvSpPr>
          <p:cNvPr id="3" name="object 3"/>
          <p:cNvSpPr txBox="1"/>
          <p:nvPr/>
        </p:nvSpPr>
        <p:spPr>
          <a:xfrm>
            <a:off x="174142" y="7105904"/>
            <a:ext cx="296291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Ärzte</a:t>
            </a:r>
            <a:r>
              <a:rPr sz="2400" spc="-35" dirty="0">
                <a:latin typeface="Calibri"/>
                <a:cs typeface="Calibri"/>
              </a:rPr>
              <a:t> </a:t>
            </a:r>
            <a:r>
              <a:rPr sz="2400" dirty="0">
                <a:latin typeface="Calibri"/>
                <a:cs typeface="Calibri"/>
              </a:rPr>
              <a:t>für</a:t>
            </a:r>
            <a:r>
              <a:rPr sz="2400" spc="-35" dirty="0">
                <a:latin typeface="Calibri"/>
                <a:cs typeface="Calibri"/>
              </a:rPr>
              <a:t> </a:t>
            </a:r>
            <a:r>
              <a:rPr sz="2400" dirty="0">
                <a:latin typeface="Calibri"/>
                <a:cs typeface="Calibri"/>
              </a:rPr>
              <a:t>Äthiopien</a:t>
            </a:r>
            <a:r>
              <a:rPr sz="2400" spc="-30" dirty="0">
                <a:latin typeface="Calibri"/>
                <a:cs typeface="Calibri"/>
              </a:rPr>
              <a:t> </a:t>
            </a:r>
            <a:r>
              <a:rPr sz="2400" dirty="0">
                <a:latin typeface="Calibri"/>
                <a:cs typeface="Calibri"/>
              </a:rPr>
              <a:t>e.</a:t>
            </a:r>
            <a:r>
              <a:rPr sz="2400" spc="-40" dirty="0">
                <a:latin typeface="Calibri"/>
                <a:cs typeface="Calibri"/>
              </a:rPr>
              <a:t> </a:t>
            </a:r>
            <a:r>
              <a:rPr sz="2400" spc="-85" dirty="0">
                <a:latin typeface="Calibri"/>
                <a:cs typeface="Calibri"/>
              </a:rPr>
              <a:t>V.</a:t>
            </a:r>
            <a:endParaRPr sz="2400">
              <a:latin typeface="Calibri"/>
              <a:cs typeface="Calibri"/>
            </a:endParaRPr>
          </a:p>
        </p:txBody>
      </p:sp>
      <p:sp>
        <p:nvSpPr>
          <p:cNvPr id="4" name="object 4"/>
          <p:cNvSpPr txBox="1">
            <a:spLocks noGrp="1"/>
          </p:cNvSpPr>
          <p:nvPr>
            <p:ph type="title"/>
          </p:nvPr>
        </p:nvSpPr>
        <p:spPr>
          <a:xfrm>
            <a:off x="4631182" y="2318969"/>
            <a:ext cx="4591050" cy="1858842"/>
          </a:xfrm>
          <a:prstGeom prst="rect">
            <a:avLst/>
          </a:prstGeom>
        </p:spPr>
        <p:txBody>
          <a:bodyPr vert="horz" wrap="square" lIns="0" tIns="12065" rIns="0" bIns="0" rtlCol="0">
            <a:spAutoFit/>
          </a:bodyPr>
          <a:lstStyle/>
          <a:p>
            <a:pPr marL="12065" marR="5080" algn="ctr">
              <a:lnSpc>
                <a:spcPct val="100000"/>
              </a:lnSpc>
              <a:spcBef>
                <a:spcPts val="95"/>
              </a:spcBef>
            </a:pPr>
            <a:r>
              <a:rPr sz="4000" b="0" dirty="0">
                <a:solidFill>
                  <a:srgbClr val="000000"/>
                </a:solidFill>
                <a:latin typeface="Calibri"/>
                <a:cs typeface="Calibri"/>
              </a:rPr>
              <a:t>Eine</a:t>
            </a:r>
            <a:r>
              <a:rPr sz="4000" b="0" spc="-95" dirty="0">
                <a:solidFill>
                  <a:srgbClr val="000000"/>
                </a:solidFill>
                <a:latin typeface="Calibri"/>
                <a:cs typeface="Calibri"/>
              </a:rPr>
              <a:t> </a:t>
            </a:r>
            <a:r>
              <a:rPr sz="4000" b="0" spc="-20" dirty="0" err="1">
                <a:solidFill>
                  <a:srgbClr val="000000"/>
                </a:solidFill>
                <a:latin typeface="Calibri"/>
                <a:cs typeface="Calibri"/>
              </a:rPr>
              <a:t>Erfolgsgeschichte</a:t>
            </a:r>
            <a:br>
              <a:rPr lang="de-DE" sz="4000" b="0" spc="-20" dirty="0">
                <a:solidFill>
                  <a:srgbClr val="000000"/>
                </a:solidFill>
                <a:latin typeface="Calibri"/>
                <a:cs typeface="Calibri"/>
              </a:rPr>
            </a:br>
            <a:r>
              <a:rPr lang="de-DE" sz="4000" b="0" spc="-20" dirty="0">
                <a:solidFill>
                  <a:srgbClr val="000000"/>
                </a:solidFill>
                <a:latin typeface="Calibri"/>
                <a:cs typeface="Calibri"/>
              </a:rPr>
              <a:t>und Herzensangelegenheit</a:t>
            </a:r>
            <a:endParaRPr sz="4000" dirty="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45720">
              <a:lnSpc>
                <a:spcPct val="100000"/>
              </a:lnSpc>
              <a:spcBef>
                <a:spcPts val="100"/>
              </a:spcBef>
            </a:pPr>
            <a:r>
              <a:rPr dirty="0"/>
              <a:t>Was</a:t>
            </a:r>
            <a:r>
              <a:rPr spc="-45" dirty="0"/>
              <a:t> </a:t>
            </a:r>
            <a:r>
              <a:rPr dirty="0"/>
              <a:t>wir</a:t>
            </a:r>
            <a:r>
              <a:rPr spc="-45" dirty="0"/>
              <a:t> </a:t>
            </a:r>
            <a:r>
              <a:rPr dirty="0"/>
              <a:t>bereits</a:t>
            </a:r>
            <a:r>
              <a:rPr spc="-20" dirty="0"/>
              <a:t> </a:t>
            </a:r>
            <a:r>
              <a:rPr dirty="0"/>
              <a:t>bewegt</a:t>
            </a:r>
            <a:r>
              <a:rPr spc="-45" dirty="0"/>
              <a:t> </a:t>
            </a:r>
            <a:r>
              <a:rPr spc="-10" dirty="0"/>
              <a:t>haben:</a:t>
            </a:r>
          </a:p>
        </p:txBody>
      </p:sp>
      <p:sp>
        <p:nvSpPr>
          <p:cNvPr id="3" name="object 3"/>
          <p:cNvSpPr txBox="1"/>
          <p:nvPr/>
        </p:nvSpPr>
        <p:spPr>
          <a:xfrm>
            <a:off x="252780" y="1209294"/>
            <a:ext cx="9695815"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2C9F8D"/>
                </a:solidFill>
                <a:latin typeface="Arial"/>
                <a:cs typeface="Arial"/>
              </a:rPr>
              <a:t>Hygieneschulungen</a:t>
            </a:r>
            <a:r>
              <a:rPr sz="2000" b="1" spc="-10" dirty="0">
                <a:solidFill>
                  <a:srgbClr val="2C9F8D"/>
                </a:solidFill>
                <a:latin typeface="Arial"/>
                <a:cs typeface="Arial"/>
              </a:rPr>
              <a:t> </a:t>
            </a:r>
            <a:r>
              <a:rPr sz="2000" b="1" dirty="0">
                <a:solidFill>
                  <a:srgbClr val="2C9F8D"/>
                </a:solidFill>
                <a:latin typeface="Arial"/>
                <a:cs typeface="Arial"/>
              </a:rPr>
              <a:t>und</a:t>
            </a:r>
            <a:r>
              <a:rPr sz="2000" b="1" spc="-15" dirty="0">
                <a:solidFill>
                  <a:srgbClr val="2C9F8D"/>
                </a:solidFill>
                <a:latin typeface="Arial"/>
                <a:cs typeface="Arial"/>
              </a:rPr>
              <a:t> </a:t>
            </a:r>
            <a:r>
              <a:rPr sz="2000" b="1" spc="-10" dirty="0">
                <a:solidFill>
                  <a:srgbClr val="2C9F8D"/>
                </a:solidFill>
                <a:latin typeface="Arial"/>
                <a:cs typeface="Arial"/>
              </a:rPr>
              <a:t>Hausmeister-</a:t>
            </a:r>
            <a:r>
              <a:rPr sz="2000" b="1" dirty="0">
                <a:solidFill>
                  <a:srgbClr val="2C9F8D"/>
                </a:solidFill>
                <a:latin typeface="Arial"/>
                <a:cs typeface="Arial"/>
              </a:rPr>
              <a:t>Schulungen</a:t>
            </a:r>
            <a:r>
              <a:rPr sz="2000" b="1" spc="-50" dirty="0">
                <a:solidFill>
                  <a:srgbClr val="2C9F8D"/>
                </a:solidFill>
                <a:latin typeface="Arial"/>
                <a:cs typeface="Arial"/>
              </a:rPr>
              <a:t> </a:t>
            </a:r>
            <a:r>
              <a:rPr sz="2000" b="1" dirty="0">
                <a:solidFill>
                  <a:srgbClr val="2C9F8D"/>
                </a:solidFill>
                <a:latin typeface="Arial"/>
                <a:cs typeface="Arial"/>
              </a:rPr>
              <a:t>im</a:t>
            </a:r>
            <a:r>
              <a:rPr sz="2000" b="1" spc="-80" dirty="0">
                <a:solidFill>
                  <a:srgbClr val="2C9F8D"/>
                </a:solidFill>
                <a:latin typeface="Arial"/>
                <a:cs typeface="Arial"/>
              </a:rPr>
              <a:t> </a:t>
            </a:r>
            <a:r>
              <a:rPr sz="2000" b="1" dirty="0">
                <a:solidFill>
                  <a:srgbClr val="2C9F8D"/>
                </a:solidFill>
                <a:latin typeface="Arial"/>
                <a:cs typeface="Arial"/>
              </a:rPr>
              <a:t>Yirgalem</a:t>
            </a:r>
            <a:r>
              <a:rPr sz="2000" b="1" spc="-30" dirty="0">
                <a:solidFill>
                  <a:srgbClr val="2C9F8D"/>
                </a:solidFill>
                <a:latin typeface="Arial"/>
                <a:cs typeface="Arial"/>
              </a:rPr>
              <a:t> </a:t>
            </a:r>
            <a:r>
              <a:rPr sz="2000" b="1" dirty="0">
                <a:solidFill>
                  <a:srgbClr val="2C9F8D"/>
                </a:solidFill>
                <a:latin typeface="Arial"/>
                <a:cs typeface="Arial"/>
              </a:rPr>
              <a:t>General</a:t>
            </a:r>
            <a:r>
              <a:rPr sz="2000" b="1" spc="-45" dirty="0">
                <a:solidFill>
                  <a:srgbClr val="2C9F8D"/>
                </a:solidFill>
                <a:latin typeface="Arial"/>
                <a:cs typeface="Arial"/>
              </a:rPr>
              <a:t> </a:t>
            </a:r>
            <a:r>
              <a:rPr sz="2000" b="1" spc="-10" dirty="0">
                <a:solidFill>
                  <a:srgbClr val="2C9F8D"/>
                </a:solidFill>
                <a:latin typeface="Arial"/>
                <a:cs typeface="Arial"/>
              </a:rPr>
              <a:t>Hospital</a:t>
            </a:r>
            <a:endParaRPr sz="2000">
              <a:latin typeface="Arial"/>
              <a:cs typeface="Arial"/>
            </a:endParaRPr>
          </a:p>
        </p:txBody>
      </p:sp>
      <p:pic>
        <p:nvPicPr>
          <p:cNvPr id="4" name="object 4"/>
          <p:cNvPicPr/>
          <p:nvPr/>
        </p:nvPicPr>
        <p:blipFill>
          <a:blip r:embed="rId2" cstate="print"/>
          <a:stretch>
            <a:fillRect/>
          </a:stretch>
        </p:blipFill>
        <p:spPr>
          <a:xfrm>
            <a:off x="183239" y="236220"/>
            <a:ext cx="794038" cy="792479"/>
          </a:xfrm>
          <a:prstGeom prst="rect">
            <a:avLst/>
          </a:prstGeom>
        </p:spPr>
      </p:pic>
      <p:pic>
        <p:nvPicPr>
          <p:cNvPr id="5" name="object 5"/>
          <p:cNvPicPr/>
          <p:nvPr/>
        </p:nvPicPr>
        <p:blipFill>
          <a:blip r:embed="rId3" cstate="print"/>
          <a:stretch>
            <a:fillRect/>
          </a:stretch>
        </p:blipFill>
        <p:spPr>
          <a:xfrm>
            <a:off x="5541264" y="2078736"/>
            <a:ext cx="3898391" cy="5193792"/>
          </a:xfrm>
          <a:prstGeom prst="rect">
            <a:avLst/>
          </a:prstGeom>
        </p:spPr>
      </p:pic>
      <p:pic>
        <p:nvPicPr>
          <p:cNvPr id="6" name="object 6"/>
          <p:cNvPicPr/>
          <p:nvPr/>
        </p:nvPicPr>
        <p:blipFill>
          <a:blip r:embed="rId4" cstate="print"/>
          <a:stretch>
            <a:fillRect/>
          </a:stretch>
        </p:blipFill>
        <p:spPr>
          <a:xfrm>
            <a:off x="502919" y="4675632"/>
            <a:ext cx="4867656" cy="2737104"/>
          </a:xfrm>
          <a:prstGeom prst="rect">
            <a:avLst/>
          </a:prstGeom>
        </p:spPr>
      </p:pic>
      <p:pic>
        <p:nvPicPr>
          <p:cNvPr id="7" name="object 7"/>
          <p:cNvPicPr/>
          <p:nvPr/>
        </p:nvPicPr>
        <p:blipFill>
          <a:blip r:embed="rId5" cstate="print"/>
          <a:stretch>
            <a:fillRect/>
          </a:stretch>
        </p:blipFill>
        <p:spPr>
          <a:xfrm>
            <a:off x="502919" y="1807464"/>
            <a:ext cx="4867656" cy="2738628"/>
          </a:xfrm>
          <a:prstGeom prst="rect">
            <a:avLst/>
          </a:prstGeom>
        </p:spPr>
      </p:pic>
    </p:spTree>
    <p:extLst>
      <p:ext uri="{BB962C8B-B14F-4D97-AF65-F5344CB8AC3E}">
        <p14:creationId xmlns:p14="http://schemas.microsoft.com/office/powerpoint/2010/main" val="2420014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7978" y="113538"/>
            <a:ext cx="8098790" cy="452120"/>
          </a:xfrm>
          <a:prstGeom prst="rect">
            <a:avLst/>
          </a:prstGeom>
        </p:spPr>
        <p:txBody>
          <a:bodyPr vert="horz" wrap="square" lIns="0" tIns="12065" rIns="0" bIns="0" rtlCol="0">
            <a:spAutoFit/>
          </a:bodyPr>
          <a:lstStyle/>
          <a:p>
            <a:pPr marL="12700">
              <a:lnSpc>
                <a:spcPct val="100000"/>
              </a:lnSpc>
              <a:spcBef>
                <a:spcPts val="95"/>
              </a:spcBef>
            </a:pPr>
            <a:r>
              <a:rPr sz="2800" dirty="0"/>
              <a:t>Ergebnis</a:t>
            </a:r>
            <a:r>
              <a:rPr sz="2800" spc="-80" dirty="0"/>
              <a:t> </a:t>
            </a:r>
            <a:r>
              <a:rPr sz="2800" dirty="0"/>
              <a:t>der</a:t>
            </a:r>
            <a:r>
              <a:rPr sz="2800" spc="-95" dirty="0"/>
              <a:t> </a:t>
            </a:r>
            <a:r>
              <a:rPr sz="2800" dirty="0"/>
              <a:t>bisherigen</a:t>
            </a:r>
            <a:r>
              <a:rPr sz="2800" spc="-80" dirty="0"/>
              <a:t> </a:t>
            </a:r>
            <a:r>
              <a:rPr sz="2800" spc="-10" dirty="0"/>
              <a:t>gemeinsamen</a:t>
            </a:r>
            <a:r>
              <a:rPr sz="2800" spc="-160" dirty="0"/>
              <a:t> </a:t>
            </a:r>
            <a:r>
              <a:rPr sz="2800" spc="-10" dirty="0"/>
              <a:t>Arbeiten</a:t>
            </a:r>
            <a:endParaRPr sz="2800"/>
          </a:p>
        </p:txBody>
      </p:sp>
      <p:sp>
        <p:nvSpPr>
          <p:cNvPr id="3" name="object 3"/>
          <p:cNvSpPr txBox="1"/>
          <p:nvPr/>
        </p:nvSpPr>
        <p:spPr>
          <a:xfrm>
            <a:off x="1514094" y="786722"/>
            <a:ext cx="7193280" cy="877569"/>
          </a:xfrm>
          <a:prstGeom prst="rect">
            <a:avLst/>
          </a:prstGeom>
        </p:spPr>
        <p:txBody>
          <a:bodyPr vert="horz" wrap="square" lIns="0" tIns="133350" rIns="0" bIns="0" rtlCol="0">
            <a:spAutoFit/>
          </a:bodyPr>
          <a:lstStyle/>
          <a:p>
            <a:pPr marL="260350">
              <a:lnSpc>
                <a:spcPct val="100000"/>
              </a:lnSpc>
              <a:spcBef>
                <a:spcPts val="1050"/>
              </a:spcBef>
            </a:pPr>
            <a:r>
              <a:rPr sz="2400" b="1" spc="-10" dirty="0">
                <a:solidFill>
                  <a:srgbClr val="2C9F8D"/>
                </a:solidFill>
                <a:latin typeface="Arial"/>
                <a:cs typeface="Arial"/>
              </a:rPr>
              <a:t>Auszeichnungen</a:t>
            </a:r>
            <a:r>
              <a:rPr sz="2400" b="1" spc="-70" dirty="0">
                <a:solidFill>
                  <a:srgbClr val="2C9F8D"/>
                </a:solidFill>
                <a:latin typeface="Arial"/>
                <a:cs typeface="Arial"/>
              </a:rPr>
              <a:t> </a:t>
            </a:r>
            <a:r>
              <a:rPr sz="2400" b="1" dirty="0">
                <a:solidFill>
                  <a:srgbClr val="2C9F8D"/>
                </a:solidFill>
                <a:latin typeface="Arial"/>
                <a:cs typeface="Arial"/>
              </a:rPr>
              <a:t>im</a:t>
            </a:r>
            <a:r>
              <a:rPr sz="2400" b="1" spc="-65" dirty="0">
                <a:solidFill>
                  <a:srgbClr val="2C9F8D"/>
                </a:solidFill>
                <a:latin typeface="Arial"/>
                <a:cs typeface="Arial"/>
              </a:rPr>
              <a:t> </a:t>
            </a:r>
            <a:r>
              <a:rPr sz="2400" b="1" spc="-10" dirty="0">
                <a:solidFill>
                  <a:srgbClr val="2C9F8D"/>
                </a:solidFill>
                <a:latin typeface="Arial"/>
                <a:cs typeface="Arial"/>
              </a:rPr>
              <a:t>staatlichen</a:t>
            </a:r>
            <a:r>
              <a:rPr sz="2400" b="1" spc="-70" dirty="0">
                <a:solidFill>
                  <a:srgbClr val="2C9F8D"/>
                </a:solidFill>
                <a:latin typeface="Arial"/>
                <a:cs typeface="Arial"/>
              </a:rPr>
              <a:t> </a:t>
            </a:r>
            <a:r>
              <a:rPr sz="2400" b="1" spc="-10" dirty="0">
                <a:solidFill>
                  <a:srgbClr val="2C9F8D"/>
                </a:solidFill>
                <a:latin typeface="Arial"/>
                <a:cs typeface="Arial"/>
              </a:rPr>
              <a:t>Hygieneranking</a:t>
            </a:r>
            <a:endParaRPr sz="2400" dirty="0">
              <a:latin typeface="Arial"/>
              <a:cs typeface="Arial"/>
            </a:endParaRPr>
          </a:p>
          <a:p>
            <a:pPr marL="12700">
              <a:lnSpc>
                <a:spcPct val="100000"/>
              </a:lnSpc>
              <a:spcBef>
                <a:spcPts val="715"/>
              </a:spcBef>
              <a:tabLst>
                <a:tab pos="4584700" algn="l"/>
              </a:tabLst>
            </a:pPr>
            <a:r>
              <a:rPr sz="1800" dirty="0">
                <a:latin typeface="Calibri"/>
                <a:cs typeface="Calibri"/>
              </a:rPr>
              <a:t>Platz</a:t>
            </a:r>
            <a:r>
              <a:rPr sz="1800" spc="-25" dirty="0">
                <a:latin typeface="Calibri"/>
                <a:cs typeface="Calibri"/>
              </a:rPr>
              <a:t> </a:t>
            </a:r>
            <a:r>
              <a:rPr sz="1800" spc="-50" dirty="0">
                <a:latin typeface="Calibri"/>
                <a:cs typeface="Calibri"/>
              </a:rPr>
              <a:t>2</a:t>
            </a:r>
            <a:r>
              <a:rPr sz="1800" dirty="0">
                <a:latin typeface="Calibri"/>
                <a:cs typeface="Calibri"/>
              </a:rPr>
              <a:t>	Platz</a:t>
            </a:r>
            <a:r>
              <a:rPr sz="1800" spc="-25" dirty="0">
                <a:latin typeface="Calibri"/>
                <a:cs typeface="Calibri"/>
              </a:rPr>
              <a:t> </a:t>
            </a:r>
            <a:r>
              <a:rPr sz="1800" spc="-50" dirty="0">
                <a:latin typeface="Calibri"/>
                <a:cs typeface="Calibri"/>
              </a:rPr>
              <a:t>3</a:t>
            </a:r>
            <a:endParaRPr sz="1800" dirty="0">
              <a:latin typeface="Calibri"/>
              <a:cs typeface="Calibri"/>
            </a:endParaRPr>
          </a:p>
        </p:txBody>
      </p:sp>
      <p:pic>
        <p:nvPicPr>
          <p:cNvPr id="4" name="object 4"/>
          <p:cNvPicPr/>
          <p:nvPr/>
        </p:nvPicPr>
        <p:blipFill>
          <a:blip r:embed="rId2" cstate="print"/>
          <a:stretch>
            <a:fillRect/>
          </a:stretch>
        </p:blipFill>
        <p:spPr>
          <a:xfrm>
            <a:off x="903732" y="1767840"/>
            <a:ext cx="3376168" cy="5496477"/>
          </a:xfrm>
          <a:prstGeom prst="rect">
            <a:avLst/>
          </a:prstGeom>
        </p:spPr>
      </p:pic>
      <p:pic>
        <p:nvPicPr>
          <p:cNvPr id="5" name="object 5"/>
          <p:cNvPicPr/>
          <p:nvPr/>
        </p:nvPicPr>
        <p:blipFill>
          <a:blip r:embed="rId3" cstate="print"/>
          <a:stretch>
            <a:fillRect/>
          </a:stretch>
        </p:blipFill>
        <p:spPr>
          <a:xfrm>
            <a:off x="0" y="0"/>
            <a:ext cx="1164335" cy="1007364"/>
          </a:xfrm>
          <a:prstGeom prst="rect">
            <a:avLst/>
          </a:prstGeom>
        </p:spPr>
      </p:pic>
      <p:pic>
        <p:nvPicPr>
          <p:cNvPr id="6" name="object 6"/>
          <p:cNvPicPr/>
          <p:nvPr/>
        </p:nvPicPr>
        <p:blipFill>
          <a:blip r:embed="rId4" cstate="print"/>
          <a:stretch>
            <a:fillRect/>
          </a:stretch>
        </p:blipFill>
        <p:spPr>
          <a:xfrm>
            <a:off x="5575300" y="1767839"/>
            <a:ext cx="3604768" cy="549647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08100" y="439552"/>
            <a:ext cx="7315199" cy="443070"/>
          </a:xfrm>
          <a:prstGeom prst="rect">
            <a:avLst/>
          </a:prstGeom>
        </p:spPr>
        <p:txBody>
          <a:bodyPr vert="horz" wrap="square" lIns="0" tIns="12065" rIns="0" bIns="0" rtlCol="0">
            <a:spAutoFit/>
          </a:bodyPr>
          <a:lstStyle/>
          <a:p>
            <a:pPr marL="12700">
              <a:lnSpc>
                <a:spcPct val="100000"/>
              </a:lnSpc>
              <a:spcBef>
                <a:spcPts val="95"/>
              </a:spcBef>
            </a:pPr>
            <a:r>
              <a:rPr lang="de-DE" sz="2800" dirty="0"/>
              <a:t>Projekt (GIZ/CIM) </a:t>
            </a:r>
            <a:r>
              <a:rPr sz="2800" dirty="0"/>
              <a:t>„Netzwerk</a:t>
            </a:r>
            <a:r>
              <a:rPr sz="2800" spc="-95" dirty="0"/>
              <a:t> </a:t>
            </a:r>
            <a:r>
              <a:rPr sz="2800" dirty="0"/>
              <a:t>gegen</a:t>
            </a:r>
            <a:r>
              <a:rPr sz="2800" spc="-90" dirty="0"/>
              <a:t> </a:t>
            </a:r>
            <a:r>
              <a:rPr sz="2800" spc="-10" dirty="0"/>
              <a:t>Keime“</a:t>
            </a:r>
            <a:endParaRPr sz="2800" dirty="0"/>
          </a:p>
        </p:txBody>
      </p:sp>
      <p:sp>
        <p:nvSpPr>
          <p:cNvPr id="3" name="object 3"/>
          <p:cNvSpPr txBox="1">
            <a:spLocks noGrp="1"/>
          </p:cNvSpPr>
          <p:nvPr>
            <p:ph type="body" idx="1"/>
          </p:nvPr>
        </p:nvSpPr>
        <p:spPr>
          <a:xfrm>
            <a:off x="489203" y="1304036"/>
            <a:ext cx="9105392" cy="1854354"/>
          </a:xfrm>
          <a:prstGeom prst="rect">
            <a:avLst/>
          </a:prstGeom>
        </p:spPr>
        <p:txBody>
          <a:bodyPr vert="horz" wrap="square" lIns="0" tIns="12700" rIns="0" bIns="0" rtlCol="0">
            <a:spAutoFit/>
          </a:bodyPr>
          <a:lstStyle/>
          <a:p>
            <a:pPr marL="42545" marR="561340">
              <a:lnSpc>
                <a:spcPct val="100000"/>
              </a:lnSpc>
              <a:spcBef>
                <a:spcPts val="100"/>
              </a:spcBef>
            </a:pPr>
            <a:r>
              <a:rPr spc="-10" dirty="0">
                <a:latin typeface="Calibri"/>
                <a:cs typeface="Calibri"/>
              </a:rPr>
              <a:t>Unser </a:t>
            </a:r>
            <a:r>
              <a:rPr spc="-10" dirty="0" err="1">
                <a:latin typeface="Calibri"/>
                <a:cs typeface="Calibri"/>
              </a:rPr>
              <a:t>Ziel</a:t>
            </a:r>
            <a:r>
              <a:rPr spc="-10" dirty="0">
                <a:latin typeface="Calibri"/>
                <a:cs typeface="Calibri"/>
              </a:rPr>
              <a:t> </a:t>
            </a:r>
            <a:r>
              <a:rPr lang="de-DE" spc="-10" dirty="0">
                <a:latin typeface="Calibri"/>
                <a:cs typeface="Calibri"/>
              </a:rPr>
              <a:t>war</a:t>
            </a:r>
            <a:r>
              <a:rPr spc="-10" dirty="0">
                <a:latin typeface="Calibri"/>
                <a:cs typeface="Calibri"/>
              </a:rPr>
              <a:t> es, dass Infektionskrankheiten und Covid-19-Erkrankungen durch die Optimierung der Hygienestandards </a:t>
            </a:r>
            <a:r>
              <a:rPr spc="-10" dirty="0" err="1">
                <a:latin typeface="Calibri"/>
                <a:cs typeface="Calibri"/>
              </a:rPr>
              <a:t>langfristig</a:t>
            </a:r>
            <a:r>
              <a:rPr spc="-10" dirty="0">
                <a:latin typeface="Calibri"/>
                <a:cs typeface="Calibri"/>
              </a:rPr>
              <a:t> </a:t>
            </a:r>
            <a:r>
              <a:rPr spc="-10" dirty="0" err="1">
                <a:latin typeface="Calibri"/>
                <a:cs typeface="Calibri"/>
              </a:rPr>
              <a:t>bekämpft</a:t>
            </a:r>
            <a:r>
              <a:rPr spc="-10" dirty="0">
                <a:latin typeface="Calibri"/>
                <a:cs typeface="Calibri"/>
              </a:rPr>
              <a:t> und dadurch eine gute Patientenversorgung </a:t>
            </a:r>
            <a:r>
              <a:rPr spc="-10" dirty="0" err="1">
                <a:latin typeface="Calibri"/>
                <a:cs typeface="Calibri"/>
              </a:rPr>
              <a:t>gewährleistet</a:t>
            </a:r>
            <a:r>
              <a:rPr spc="-10" dirty="0">
                <a:latin typeface="Calibri"/>
                <a:cs typeface="Calibri"/>
              </a:rPr>
              <a:t> w</a:t>
            </a:r>
            <a:r>
              <a:rPr lang="de-DE" spc="-10" dirty="0" err="1">
                <a:latin typeface="Calibri"/>
                <a:cs typeface="Calibri"/>
              </a:rPr>
              <a:t>urde</a:t>
            </a:r>
            <a:r>
              <a:rPr lang="de-DE" spc="-10" dirty="0">
                <a:latin typeface="Calibri"/>
                <a:cs typeface="Calibri"/>
              </a:rPr>
              <a:t>.</a:t>
            </a:r>
            <a:endParaRPr spc="-10" dirty="0">
              <a:latin typeface="Calibri"/>
              <a:cs typeface="Calibri"/>
            </a:endParaRPr>
          </a:p>
          <a:p>
            <a:pPr marL="42545" marR="5080">
              <a:lnSpc>
                <a:spcPct val="99800"/>
              </a:lnSpc>
              <a:spcBef>
                <a:spcPts val="1405"/>
              </a:spcBef>
            </a:pPr>
            <a:r>
              <a:rPr spc="-10" dirty="0">
                <a:latin typeface="Calibri"/>
                <a:cs typeface="Calibri"/>
              </a:rPr>
              <a:t>Der erste Teil des Projektes konnte im </a:t>
            </a:r>
            <a:r>
              <a:rPr spc="-10" dirty="0" err="1">
                <a:latin typeface="Calibri"/>
                <a:cs typeface="Calibri"/>
              </a:rPr>
              <a:t>Oktober</a:t>
            </a:r>
            <a:r>
              <a:rPr spc="-10" dirty="0">
                <a:latin typeface="Calibri"/>
                <a:cs typeface="Calibri"/>
              </a:rPr>
              <a:t> </a:t>
            </a:r>
            <a:r>
              <a:rPr lang="de-DE" spc="-10" dirty="0">
                <a:latin typeface="Calibri"/>
                <a:cs typeface="Calibri"/>
              </a:rPr>
              <a:t>2021 </a:t>
            </a:r>
            <a:r>
              <a:rPr spc="-10" dirty="0" err="1">
                <a:latin typeface="Calibri"/>
                <a:cs typeface="Calibri"/>
              </a:rPr>
              <a:t>umgesetzt</a:t>
            </a:r>
            <a:r>
              <a:rPr spc="-10" dirty="0">
                <a:latin typeface="Calibri"/>
                <a:cs typeface="Calibri"/>
              </a:rPr>
              <a:t> werden: Aus dem Yirgalem General Hospital waren Dr. Mesele Tegegn, Dr. Dinkye Abebe, Dr. Tibebu Abebe und Hirut Fisseha für vier Wochen in Deutschland, um in mehreren Krankenhäusern und Arztpraxen zu hospitieren.</a:t>
            </a:r>
          </a:p>
        </p:txBody>
      </p:sp>
      <p:pic>
        <p:nvPicPr>
          <p:cNvPr id="4" name="object 4"/>
          <p:cNvPicPr/>
          <p:nvPr/>
        </p:nvPicPr>
        <p:blipFill>
          <a:blip r:embed="rId2" cstate="print"/>
          <a:stretch>
            <a:fillRect/>
          </a:stretch>
        </p:blipFill>
        <p:spPr>
          <a:xfrm>
            <a:off x="183239" y="151931"/>
            <a:ext cx="794038" cy="790041"/>
          </a:xfrm>
          <a:prstGeom prst="rect">
            <a:avLst/>
          </a:prstGeom>
        </p:spPr>
      </p:pic>
      <p:pic>
        <p:nvPicPr>
          <p:cNvPr id="5" name="object 5"/>
          <p:cNvPicPr/>
          <p:nvPr/>
        </p:nvPicPr>
        <p:blipFill>
          <a:blip r:embed="rId3" cstate="print"/>
          <a:stretch>
            <a:fillRect/>
          </a:stretch>
        </p:blipFill>
        <p:spPr>
          <a:xfrm>
            <a:off x="3723132" y="3779520"/>
            <a:ext cx="2895600" cy="3044952"/>
          </a:xfrm>
          <a:prstGeom prst="rect">
            <a:avLst/>
          </a:prstGeom>
        </p:spPr>
      </p:pic>
      <p:pic>
        <p:nvPicPr>
          <p:cNvPr id="6" name="object 6"/>
          <p:cNvPicPr/>
          <p:nvPr/>
        </p:nvPicPr>
        <p:blipFill>
          <a:blip r:embed="rId4" cstate="print"/>
          <a:stretch>
            <a:fillRect/>
          </a:stretch>
        </p:blipFill>
        <p:spPr>
          <a:xfrm>
            <a:off x="353568" y="3779520"/>
            <a:ext cx="3282696" cy="3044952"/>
          </a:xfrm>
          <a:prstGeom prst="rect">
            <a:avLst/>
          </a:prstGeom>
        </p:spPr>
      </p:pic>
      <p:pic>
        <p:nvPicPr>
          <p:cNvPr id="7" name="object 7"/>
          <p:cNvPicPr/>
          <p:nvPr/>
        </p:nvPicPr>
        <p:blipFill>
          <a:blip r:embed="rId5" cstate="print"/>
          <a:stretch>
            <a:fillRect/>
          </a:stretch>
        </p:blipFill>
        <p:spPr>
          <a:xfrm>
            <a:off x="6679692" y="3779520"/>
            <a:ext cx="2895600" cy="304495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31901" y="277410"/>
            <a:ext cx="8668660" cy="381515"/>
          </a:xfrm>
          <a:prstGeom prst="rect">
            <a:avLst/>
          </a:prstGeom>
        </p:spPr>
        <p:txBody>
          <a:bodyPr vert="horz" wrap="square" lIns="0" tIns="12065" rIns="0" bIns="0" rtlCol="0">
            <a:spAutoFit/>
          </a:bodyPr>
          <a:lstStyle/>
          <a:p>
            <a:pPr marL="12700">
              <a:lnSpc>
                <a:spcPct val="100000"/>
              </a:lnSpc>
              <a:spcBef>
                <a:spcPts val="95"/>
              </a:spcBef>
            </a:pPr>
            <a:r>
              <a:rPr lang="de-DE" sz="2400" dirty="0"/>
              <a:t>Hospitation auf verschiedenen Stationen in Deutschland</a:t>
            </a:r>
            <a:endParaRPr sz="2400" dirty="0"/>
          </a:p>
        </p:txBody>
      </p:sp>
      <p:pic>
        <p:nvPicPr>
          <p:cNvPr id="3" name="object 3"/>
          <p:cNvPicPr/>
          <p:nvPr/>
        </p:nvPicPr>
        <p:blipFill>
          <a:blip r:embed="rId2" cstate="print"/>
          <a:stretch>
            <a:fillRect/>
          </a:stretch>
        </p:blipFill>
        <p:spPr>
          <a:xfrm>
            <a:off x="6473952" y="1007364"/>
            <a:ext cx="3532632" cy="2372867"/>
          </a:xfrm>
          <a:prstGeom prst="rect">
            <a:avLst/>
          </a:prstGeom>
        </p:spPr>
      </p:pic>
      <p:grpSp>
        <p:nvGrpSpPr>
          <p:cNvPr id="4" name="object 4"/>
          <p:cNvGrpSpPr/>
          <p:nvPr/>
        </p:nvGrpSpPr>
        <p:grpSpPr>
          <a:xfrm>
            <a:off x="74676" y="174205"/>
            <a:ext cx="3533140" cy="3546475"/>
            <a:chOff x="74676" y="174205"/>
            <a:chExt cx="3533140" cy="3546475"/>
          </a:xfrm>
        </p:grpSpPr>
        <p:pic>
          <p:nvPicPr>
            <p:cNvPr id="5" name="object 5"/>
            <p:cNvPicPr/>
            <p:nvPr/>
          </p:nvPicPr>
          <p:blipFill>
            <a:blip r:embed="rId3" cstate="print"/>
            <a:stretch>
              <a:fillRect/>
            </a:stretch>
          </p:blipFill>
          <p:spPr>
            <a:xfrm>
              <a:off x="183239" y="174205"/>
              <a:ext cx="794038" cy="787713"/>
            </a:xfrm>
            <a:prstGeom prst="rect">
              <a:avLst/>
            </a:prstGeom>
          </p:spPr>
        </p:pic>
        <p:pic>
          <p:nvPicPr>
            <p:cNvPr id="6" name="object 6"/>
            <p:cNvPicPr/>
            <p:nvPr/>
          </p:nvPicPr>
          <p:blipFill>
            <a:blip r:embed="rId4" cstate="print"/>
            <a:stretch>
              <a:fillRect/>
            </a:stretch>
          </p:blipFill>
          <p:spPr>
            <a:xfrm>
              <a:off x="74676" y="1002792"/>
              <a:ext cx="3532632" cy="2717292"/>
            </a:xfrm>
            <a:prstGeom prst="rect">
              <a:avLst/>
            </a:prstGeom>
          </p:spPr>
        </p:pic>
      </p:grpSp>
      <p:pic>
        <p:nvPicPr>
          <p:cNvPr id="7" name="object 7"/>
          <p:cNvPicPr/>
          <p:nvPr/>
        </p:nvPicPr>
        <p:blipFill>
          <a:blip r:embed="rId5" cstate="print"/>
          <a:stretch>
            <a:fillRect/>
          </a:stretch>
        </p:blipFill>
        <p:spPr>
          <a:xfrm>
            <a:off x="3709415" y="1002792"/>
            <a:ext cx="2650236" cy="3758184"/>
          </a:xfrm>
          <a:prstGeom prst="rect">
            <a:avLst/>
          </a:prstGeom>
        </p:spPr>
      </p:pic>
      <p:pic>
        <p:nvPicPr>
          <p:cNvPr id="8" name="object 8"/>
          <p:cNvPicPr/>
          <p:nvPr/>
        </p:nvPicPr>
        <p:blipFill>
          <a:blip r:embed="rId6" cstate="print"/>
          <a:stretch>
            <a:fillRect/>
          </a:stretch>
        </p:blipFill>
        <p:spPr>
          <a:xfrm>
            <a:off x="92964" y="3852669"/>
            <a:ext cx="3483864" cy="3706367"/>
          </a:xfrm>
          <a:prstGeom prst="rect">
            <a:avLst/>
          </a:prstGeom>
        </p:spPr>
      </p:pic>
      <p:pic>
        <p:nvPicPr>
          <p:cNvPr id="9" name="object 9"/>
          <p:cNvPicPr/>
          <p:nvPr/>
        </p:nvPicPr>
        <p:blipFill>
          <a:blip r:embed="rId7" cstate="print"/>
          <a:stretch>
            <a:fillRect/>
          </a:stretch>
        </p:blipFill>
        <p:spPr>
          <a:xfrm>
            <a:off x="3698747" y="4893564"/>
            <a:ext cx="2650236" cy="2275332"/>
          </a:xfrm>
          <a:prstGeom prst="rect">
            <a:avLst/>
          </a:prstGeom>
        </p:spPr>
      </p:pic>
      <p:pic>
        <p:nvPicPr>
          <p:cNvPr id="10" name="object 10"/>
          <p:cNvPicPr/>
          <p:nvPr/>
        </p:nvPicPr>
        <p:blipFill>
          <a:blip r:embed="rId8" cstate="print"/>
          <a:stretch>
            <a:fillRect/>
          </a:stretch>
        </p:blipFill>
        <p:spPr>
          <a:xfrm>
            <a:off x="6481571" y="3464052"/>
            <a:ext cx="3528060" cy="1821180"/>
          </a:xfrm>
          <a:prstGeom prst="rect">
            <a:avLst/>
          </a:prstGeom>
        </p:spPr>
      </p:pic>
      <p:pic>
        <p:nvPicPr>
          <p:cNvPr id="11" name="object 11"/>
          <p:cNvPicPr/>
          <p:nvPr/>
        </p:nvPicPr>
        <p:blipFill>
          <a:blip r:embed="rId9" cstate="print"/>
          <a:stretch>
            <a:fillRect/>
          </a:stretch>
        </p:blipFill>
        <p:spPr>
          <a:xfrm>
            <a:off x="6472428" y="5387338"/>
            <a:ext cx="3525012" cy="210616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3672" y="2164080"/>
            <a:ext cx="9232392" cy="4181855"/>
          </a:xfrm>
          <a:prstGeom prst="rect">
            <a:avLst/>
          </a:prstGeom>
        </p:spPr>
      </p:pic>
      <p:pic>
        <p:nvPicPr>
          <p:cNvPr id="3" name="object 3"/>
          <p:cNvPicPr/>
          <p:nvPr/>
        </p:nvPicPr>
        <p:blipFill>
          <a:blip r:embed="rId3" cstate="print"/>
          <a:stretch>
            <a:fillRect/>
          </a:stretch>
        </p:blipFill>
        <p:spPr>
          <a:xfrm>
            <a:off x="183239" y="151931"/>
            <a:ext cx="794038" cy="790041"/>
          </a:xfrm>
          <a:prstGeom prst="rect">
            <a:avLst/>
          </a:prstGeom>
        </p:spPr>
      </p:pic>
      <p:sp>
        <p:nvSpPr>
          <p:cNvPr id="4" name="object 4"/>
          <p:cNvSpPr txBox="1">
            <a:spLocks noGrp="1"/>
          </p:cNvSpPr>
          <p:nvPr>
            <p:ph type="title"/>
          </p:nvPr>
        </p:nvSpPr>
        <p:spPr>
          <a:xfrm>
            <a:off x="2219960" y="317754"/>
            <a:ext cx="6306820" cy="391160"/>
          </a:xfrm>
          <a:prstGeom prst="rect">
            <a:avLst/>
          </a:prstGeom>
        </p:spPr>
        <p:txBody>
          <a:bodyPr vert="horz" wrap="square" lIns="0" tIns="12700" rIns="0" bIns="0" rtlCol="0">
            <a:spAutoFit/>
          </a:bodyPr>
          <a:lstStyle/>
          <a:p>
            <a:pPr marL="12700">
              <a:lnSpc>
                <a:spcPct val="100000"/>
              </a:lnSpc>
              <a:spcBef>
                <a:spcPts val="100"/>
              </a:spcBef>
            </a:pPr>
            <a:r>
              <a:rPr sz="2400" dirty="0"/>
              <a:t>Aktuelles</a:t>
            </a:r>
            <a:r>
              <a:rPr sz="2400" spc="-30" dirty="0"/>
              <a:t> </a:t>
            </a:r>
            <a:r>
              <a:rPr sz="2400" dirty="0"/>
              <a:t>Projekt</a:t>
            </a:r>
            <a:r>
              <a:rPr sz="2400" spc="-10" dirty="0"/>
              <a:t> </a:t>
            </a:r>
            <a:r>
              <a:rPr sz="2400" dirty="0"/>
              <a:t>„Netzwerk</a:t>
            </a:r>
            <a:r>
              <a:rPr sz="2400" spc="-20" dirty="0"/>
              <a:t> </a:t>
            </a:r>
            <a:r>
              <a:rPr sz="2400" dirty="0"/>
              <a:t>gegen</a:t>
            </a:r>
            <a:r>
              <a:rPr sz="2400" spc="-25" dirty="0"/>
              <a:t> </a:t>
            </a:r>
            <a:r>
              <a:rPr sz="2400" spc="-10" dirty="0"/>
              <a:t>Keime“:</a:t>
            </a:r>
            <a:endParaRPr sz="2400"/>
          </a:p>
        </p:txBody>
      </p:sp>
      <p:sp>
        <p:nvSpPr>
          <p:cNvPr id="5" name="object 5"/>
          <p:cNvSpPr txBox="1"/>
          <p:nvPr/>
        </p:nvSpPr>
        <p:spPr>
          <a:xfrm>
            <a:off x="2053844" y="1039825"/>
            <a:ext cx="6641465"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2C9F8D"/>
                </a:solidFill>
                <a:latin typeface="Arial"/>
                <a:cs typeface="Arial"/>
              </a:rPr>
              <a:t>Alle</a:t>
            </a:r>
            <a:r>
              <a:rPr sz="2400" b="1" spc="-30" dirty="0">
                <a:solidFill>
                  <a:srgbClr val="2C9F8D"/>
                </a:solidFill>
                <a:latin typeface="Arial"/>
                <a:cs typeface="Arial"/>
              </a:rPr>
              <a:t> </a:t>
            </a:r>
            <a:r>
              <a:rPr sz="2400" b="1" dirty="0">
                <a:solidFill>
                  <a:srgbClr val="2C9F8D"/>
                </a:solidFill>
                <a:latin typeface="Arial"/>
                <a:cs typeface="Arial"/>
              </a:rPr>
              <a:t>Stationen</a:t>
            </a:r>
            <a:r>
              <a:rPr sz="2400" b="1" spc="-25" dirty="0">
                <a:solidFill>
                  <a:srgbClr val="2C9F8D"/>
                </a:solidFill>
                <a:latin typeface="Arial"/>
                <a:cs typeface="Arial"/>
              </a:rPr>
              <a:t> </a:t>
            </a:r>
            <a:r>
              <a:rPr sz="2400" b="1" dirty="0">
                <a:solidFill>
                  <a:srgbClr val="2C9F8D"/>
                </a:solidFill>
                <a:latin typeface="Arial"/>
                <a:cs typeface="Arial"/>
              </a:rPr>
              <a:t>der</a:t>
            </a:r>
            <a:r>
              <a:rPr sz="2400" b="1" spc="-5" dirty="0">
                <a:solidFill>
                  <a:srgbClr val="2C9F8D"/>
                </a:solidFill>
                <a:latin typeface="Arial"/>
                <a:cs typeface="Arial"/>
              </a:rPr>
              <a:t> </a:t>
            </a:r>
            <a:r>
              <a:rPr sz="2400" b="1" dirty="0">
                <a:solidFill>
                  <a:srgbClr val="2C9F8D"/>
                </a:solidFill>
                <a:latin typeface="Arial"/>
                <a:cs typeface="Arial"/>
              </a:rPr>
              <a:t>Hospitation</a:t>
            </a:r>
            <a:r>
              <a:rPr sz="2400" b="1" spc="-35" dirty="0">
                <a:solidFill>
                  <a:srgbClr val="2C9F8D"/>
                </a:solidFill>
                <a:latin typeface="Arial"/>
                <a:cs typeface="Arial"/>
              </a:rPr>
              <a:t> </a:t>
            </a:r>
            <a:r>
              <a:rPr sz="2400" b="1" dirty="0">
                <a:solidFill>
                  <a:srgbClr val="2C9F8D"/>
                </a:solidFill>
                <a:latin typeface="Arial"/>
                <a:cs typeface="Arial"/>
              </a:rPr>
              <a:t>in</a:t>
            </a:r>
            <a:r>
              <a:rPr sz="2400" b="1" spc="-15" dirty="0">
                <a:solidFill>
                  <a:srgbClr val="2C9F8D"/>
                </a:solidFill>
                <a:latin typeface="Arial"/>
                <a:cs typeface="Arial"/>
              </a:rPr>
              <a:t> </a:t>
            </a:r>
            <a:r>
              <a:rPr sz="2400" b="1" spc="-10" dirty="0">
                <a:solidFill>
                  <a:srgbClr val="2C9F8D"/>
                </a:solidFill>
                <a:latin typeface="Arial"/>
                <a:cs typeface="Arial"/>
              </a:rPr>
              <a:t>Deutschland</a:t>
            </a:r>
            <a:endParaRPr sz="24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584200" algn="ctr">
              <a:lnSpc>
                <a:spcPct val="100000"/>
              </a:lnSpc>
              <a:spcBef>
                <a:spcPts val="95"/>
              </a:spcBef>
            </a:pPr>
            <a:r>
              <a:rPr sz="2800" spc="-10" dirty="0"/>
              <a:t>Deutschland:</a:t>
            </a:r>
            <a:endParaRPr sz="2800"/>
          </a:p>
          <a:p>
            <a:pPr marL="581660" algn="ctr">
              <a:lnSpc>
                <a:spcPct val="100000"/>
              </a:lnSpc>
              <a:spcBef>
                <a:spcPts val="5"/>
              </a:spcBef>
            </a:pPr>
            <a:r>
              <a:rPr sz="2800" dirty="0"/>
              <a:t>Menschen</a:t>
            </a:r>
            <a:r>
              <a:rPr sz="2800" spc="-65" dirty="0"/>
              <a:t> </a:t>
            </a:r>
            <a:r>
              <a:rPr sz="2800" dirty="0"/>
              <a:t>und</a:t>
            </a:r>
            <a:r>
              <a:rPr sz="2800" spc="-75" dirty="0"/>
              <a:t> </a:t>
            </a:r>
            <a:r>
              <a:rPr sz="2800" dirty="0"/>
              <a:t>Kultur</a:t>
            </a:r>
            <a:r>
              <a:rPr sz="2800" spc="-85" dirty="0"/>
              <a:t> </a:t>
            </a:r>
            <a:r>
              <a:rPr sz="2800" spc="-10" dirty="0"/>
              <a:t>kennenlernen</a:t>
            </a:r>
            <a:endParaRPr sz="2800"/>
          </a:p>
        </p:txBody>
      </p:sp>
      <p:pic>
        <p:nvPicPr>
          <p:cNvPr id="4" name="object 4"/>
          <p:cNvPicPr/>
          <p:nvPr/>
        </p:nvPicPr>
        <p:blipFill>
          <a:blip r:embed="rId2" cstate="print"/>
          <a:stretch>
            <a:fillRect/>
          </a:stretch>
        </p:blipFill>
        <p:spPr>
          <a:xfrm>
            <a:off x="183239" y="110223"/>
            <a:ext cx="794038" cy="790570"/>
          </a:xfrm>
          <a:prstGeom prst="rect">
            <a:avLst/>
          </a:prstGeom>
        </p:spPr>
      </p:pic>
      <p:pic>
        <p:nvPicPr>
          <p:cNvPr id="5" name="object 5"/>
          <p:cNvPicPr/>
          <p:nvPr/>
        </p:nvPicPr>
        <p:blipFill>
          <a:blip r:embed="rId3" cstate="print"/>
          <a:stretch>
            <a:fillRect/>
          </a:stretch>
        </p:blipFill>
        <p:spPr>
          <a:xfrm>
            <a:off x="2528824" y="2472309"/>
            <a:ext cx="3956304" cy="2618232"/>
          </a:xfrm>
          <a:prstGeom prst="rect">
            <a:avLst/>
          </a:prstGeom>
        </p:spPr>
      </p:pic>
      <p:grpSp>
        <p:nvGrpSpPr>
          <p:cNvPr id="6" name="object 6"/>
          <p:cNvGrpSpPr/>
          <p:nvPr/>
        </p:nvGrpSpPr>
        <p:grpSpPr>
          <a:xfrm>
            <a:off x="156971" y="1419225"/>
            <a:ext cx="2179320" cy="4569460"/>
            <a:chOff x="156971" y="2866644"/>
            <a:chExt cx="2179320" cy="4569460"/>
          </a:xfrm>
        </p:grpSpPr>
        <p:pic>
          <p:nvPicPr>
            <p:cNvPr id="7" name="object 7"/>
            <p:cNvPicPr/>
            <p:nvPr/>
          </p:nvPicPr>
          <p:blipFill>
            <a:blip r:embed="rId4" cstate="print"/>
            <a:stretch>
              <a:fillRect/>
            </a:stretch>
          </p:blipFill>
          <p:spPr>
            <a:xfrm>
              <a:off x="502919" y="2866644"/>
              <a:ext cx="1833372" cy="2284476"/>
            </a:xfrm>
            <a:prstGeom prst="rect">
              <a:avLst/>
            </a:prstGeom>
          </p:spPr>
        </p:pic>
        <p:pic>
          <p:nvPicPr>
            <p:cNvPr id="8" name="object 8"/>
            <p:cNvPicPr/>
            <p:nvPr/>
          </p:nvPicPr>
          <p:blipFill>
            <a:blip r:embed="rId5" cstate="print"/>
            <a:stretch>
              <a:fillRect/>
            </a:stretch>
          </p:blipFill>
          <p:spPr>
            <a:xfrm>
              <a:off x="156971" y="5038342"/>
              <a:ext cx="1860803" cy="2397250"/>
            </a:xfrm>
            <a:prstGeom prst="rect">
              <a:avLst/>
            </a:prstGeom>
          </p:spPr>
        </p:pic>
      </p:grpSp>
      <p:pic>
        <p:nvPicPr>
          <p:cNvPr id="9" name="object 9"/>
          <p:cNvPicPr/>
          <p:nvPr/>
        </p:nvPicPr>
        <p:blipFill>
          <a:blip r:embed="rId6" cstate="print"/>
          <a:stretch>
            <a:fillRect/>
          </a:stretch>
        </p:blipFill>
        <p:spPr>
          <a:xfrm>
            <a:off x="6677661" y="1323213"/>
            <a:ext cx="3249168" cy="43342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15134" y="283973"/>
            <a:ext cx="6653530" cy="443070"/>
          </a:xfrm>
          <a:prstGeom prst="rect">
            <a:avLst/>
          </a:prstGeom>
        </p:spPr>
        <p:txBody>
          <a:bodyPr vert="horz" wrap="square" lIns="0" tIns="12065" rIns="0" bIns="0" rtlCol="0">
            <a:spAutoFit/>
          </a:bodyPr>
          <a:lstStyle/>
          <a:p>
            <a:pPr marL="584200" algn="ctr">
              <a:lnSpc>
                <a:spcPct val="100000"/>
              </a:lnSpc>
              <a:spcBef>
                <a:spcPts val="95"/>
              </a:spcBef>
            </a:pPr>
            <a:r>
              <a:rPr lang="de-DE" sz="2800" spc="-10" dirty="0"/>
              <a:t>„Netzwerk gegen Keime“ Part II</a:t>
            </a:r>
            <a:endParaRPr sz="2800" dirty="0"/>
          </a:p>
        </p:txBody>
      </p:sp>
      <p:pic>
        <p:nvPicPr>
          <p:cNvPr id="4" name="object 4"/>
          <p:cNvPicPr/>
          <p:nvPr/>
        </p:nvPicPr>
        <p:blipFill>
          <a:blip r:embed="rId3" cstate="print"/>
          <a:stretch>
            <a:fillRect/>
          </a:stretch>
        </p:blipFill>
        <p:spPr>
          <a:xfrm>
            <a:off x="183239" y="110223"/>
            <a:ext cx="794038" cy="790570"/>
          </a:xfrm>
          <a:prstGeom prst="rect">
            <a:avLst/>
          </a:prstGeom>
        </p:spPr>
      </p:pic>
      <p:pic>
        <p:nvPicPr>
          <p:cNvPr id="11" name="Onlinemedien 10" title="Yirgalem deutsch">
            <a:hlinkClick r:id="" action="ppaction://media"/>
            <a:extLst>
              <a:ext uri="{FF2B5EF4-FFF2-40B4-BE49-F238E27FC236}">
                <a16:creationId xmlns:a16="http://schemas.microsoft.com/office/drawing/2014/main" id="{56ACBEAE-CC4E-F7F6-0A44-3F32B78E7DA0}"/>
              </a:ext>
            </a:extLst>
          </p:cNvPr>
          <p:cNvPicPr>
            <a:picLocks noRot="1" noChangeAspect="1"/>
          </p:cNvPicPr>
          <p:nvPr>
            <a:videoFile r:link="rId1"/>
          </p:nvPr>
        </p:nvPicPr>
        <p:blipFill>
          <a:blip r:embed="rId4"/>
          <a:stretch>
            <a:fillRect/>
          </a:stretch>
        </p:blipFill>
        <p:spPr>
          <a:xfrm>
            <a:off x="1103705" y="1558131"/>
            <a:ext cx="7876388" cy="4446588"/>
          </a:xfrm>
          <a:prstGeom prst="rect">
            <a:avLst/>
          </a:prstGeom>
        </p:spPr>
      </p:pic>
    </p:spTree>
    <p:extLst>
      <p:ext uri="{BB962C8B-B14F-4D97-AF65-F5344CB8AC3E}">
        <p14:creationId xmlns:p14="http://schemas.microsoft.com/office/powerpoint/2010/main" val="24990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5660" y="633730"/>
            <a:ext cx="6974840" cy="566822"/>
          </a:xfrm>
          <a:prstGeom prst="rect">
            <a:avLst/>
          </a:prstGeom>
        </p:spPr>
        <p:txBody>
          <a:bodyPr vert="horz" wrap="square" lIns="0" tIns="12700" rIns="0" bIns="0" rtlCol="0">
            <a:spAutoFit/>
          </a:bodyPr>
          <a:lstStyle/>
          <a:p>
            <a:pPr marL="12700">
              <a:lnSpc>
                <a:spcPct val="100000"/>
              </a:lnSpc>
              <a:spcBef>
                <a:spcPts val="100"/>
              </a:spcBef>
            </a:pPr>
            <a:r>
              <a:rPr lang="de-DE" dirty="0"/>
              <a:t>Aktuelles Projekt Dialysestation</a:t>
            </a:r>
            <a:endParaRPr spc="-10" dirty="0"/>
          </a:p>
        </p:txBody>
      </p:sp>
      <p:pic>
        <p:nvPicPr>
          <p:cNvPr id="4" name="object 4"/>
          <p:cNvPicPr/>
          <p:nvPr/>
        </p:nvPicPr>
        <p:blipFill>
          <a:blip r:embed="rId2" cstate="print"/>
          <a:stretch>
            <a:fillRect/>
          </a:stretch>
        </p:blipFill>
        <p:spPr>
          <a:xfrm>
            <a:off x="183239" y="174205"/>
            <a:ext cx="794038" cy="787713"/>
          </a:xfrm>
          <a:prstGeom prst="rect">
            <a:avLst/>
          </a:prstGeom>
        </p:spPr>
      </p:pic>
      <p:pic>
        <p:nvPicPr>
          <p:cNvPr id="16" name="Picture 6" descr="Ist möglicherweise ein Bild von 1 Person">
            <a:extLst>
              <a:ext uri="{FF2B5EF4-FFF2-40B4-BE49-F238E27FC236}">
                <a16:creationId xmlns:a16="http://schemas.microsoft.com/office/drawing/2014/main" id="{160D314C-E4B9-9673-CB0E-88DE22210B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622" y="1285340"/>
            <a:ext cx="3950344" cy="29782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st möglicherweise ein Bild von 3 Personen und außen">
            <a:extLst>
              <a:ext uri="{FF2B5EF4-FFF2-40B4-BE49-F238E27FC236}">
                <a16:creationId xmlns:a16="http://schemas.microsoft.com/office/drawing/2014/main" id="{9ED62DCE-F227-5A54-46E3-5A267FC32A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622" y="4467225"/>
            <a:ext cx="3950344" cy="26524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st möglicherweise ein Bild von 3 Personen, Personen, die stehen, außen und Text">
            <a:extLst>
              <a:ext uri="{FF2B5EF4-FFF2-40B4-BE49-F238E27FC236}">
                <a16:creationId xmlns:a16="http://schemas.microsoft.com/office/drawing/2014/main" id="{5A7635B1-A320-D24B-48BB-B26F9E0E8F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9500" y="1285340"/>
            <a:ext cx="3950345" cy="29782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st möglicherweise ein Bild von 5 Personen, außen und Text">
            <a:extLst>
              <a:ext uri="{FF2B5EF4-FFF2-40B4-BE49-F238E27FC236}">
                <a16:creationId xmlns:a16="http://schemas.microsoft.com/office/drawing/2014/main" id="{09F628C2-C6D4-3C80-0A26-30DC810CB9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2073" y="4467225"/>
            <a:ext cx="3505198" cy="2642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546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83239" y="174205"/>
            <a:ext cx="794038" cy="787713"/>
          </a:xfrm>
          <a:prstGeom prst="rect">
            <a:avLst/>
          </a:prstGeom>
        </p:spPr>
      </p:pic>
      <p:pic>
        <p:nvPicPr>
          <p:cNvPr id="2050" name="Picture 2" descr="Ist möglicherweise ein Bild von 2 Personen und außen">
            <a:extLst>
              <a:ext uri="{FF2B5EF4-FFF2-40B4-BE49-F238E27FC236}">
                <a16:creationId xmlns:a16="http://schemas.microsoft.com/office/drawing/2014/main" id="{F3821996-C686-56ED-D9A1-35CB096929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090" y="1355349"/>
            <a:ext cx="3157662" cy="21201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t möglicherweise ein Bild von 4 Personen und außen">
            <a:extLst>
              <a:ext uri="{FF2B5EF4-FFF2-40B4-BE49-F238E27FC236}">
                <a16:creationId xmlns:a16="http://schemas.microsoft.com/office/drawing/2014/main" id="{C5452CBE-802D-D62E-2313-DE272BA715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8667" y="3964481"/>
            <a:ext cx="3621297" cy="27301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st möglicherweise ein Bild von 1 Person und Innenbereich">
            <a:extLst>
              <a:ext uri="{FF2B5EF4-FFF2-40B4-BE49-F238E27FC236}">
                <a16:creationId xmlns:a16="http://schemas.microsoft.com/office/drawing/2014/main" id="{63017F00-D9B1-B19E-3E80-97543430AD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089" y="3958795"/>
            <a:ext cx="3628838" cy="273584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st möglicherweise ein Bild von 4 Personen und Luftfahrzeug">
            <a:extLst>
              <a:ext uri="{FF2B5EF4-FFF2-40B4-BE49-F238E27FC236}">
                <a16:creationId xmlns:a16="http://schemas.microsoft.com/office/drawing/2014/main" id="{F4AB7DD4-EF22-9A1B-4271-76A9EDADD7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7500" y="1355349"/>
            <a:ext cx="3273458" cy="245586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Keine Fotobeschreibung verfügbar.">
            <a:extLst>
              <a:ext uri="{FF2B5EF4-FFF2-40B4-BE49-F238E27FC236}">
                <a16:creationId xmlns:a16="http://schemas.microsoft.com/office/drawing/2014/main" id="{CC5EA7D0-37CB-EC37-B4EF-9DE105409F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9300" y="1383519"/>
            <a:ext cx="3137778" cy="209201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Keine Fotobeschreibung verfügbar.">
            <a:extLst>
              <a:ext uri="{FF2B5EF4-FFF2-40B4-BE49-F238E27FC236}">
                <a16:creationId xmlns:a16="http://schemas.microsoft.com/office/drawing/2014/main" id="{9DDFD974-6220-3E17-3626-EDF549FDC2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76974" y="3880555"/>
            <a:ext cx="4063474" cy="3048565"/>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2">
            <a:extLst>
              <a:ext uri="{FF2B5EF4-FFF2-40B4-BE49-F238E27FC236}">
                <a16:creationId xmlns:a16="http://schemas.microsoft.com/office/drawing/2014/main" id="{1AB9E2BB-2568-AABF-84CB-3C4752DD9F02}"/>
              </a:ext>
            </a:extLst>
          </p:cNvPr>
          <p:cNvSpPr txBox="1">
            <a:spLocks noGrp="1"/>
          </p:cNvSpPr>
          <p:nvPr>
            <p:ph type="title"/>
          </p:nvPr>
        </p:nvSpPr>
        <p:spPr>
          <a:xfrm>
            <a:off x="2105660" y="633730"/>
            <a:ext cx="6974840" cy="566822"/>
          </a:xfrm>
          <a:prstGeom prst="rect">
            <a:avLst/>
          </a:prstGeom>
        </p:spPr>
        <p:txBody>
          <a:bodyPr vert="horz" wrap="square" lIns="0" tIns="12700" rIns="0" bIns="0" rtlCol="0">
            <a:spAutoFit/>
          </a:bodyPr>
          <a:lstStyle/>
          <a:p>
            <a:pPr marL="12700">
              <a:lnSpc>
                <a:spcPct val="100000"/>
              </a:lnSpc>
              <a:spcBef>
                <a:spcPts val="100"/>
              </a:spcBef>
            </a:pPr>
            <a:r>
              <a:rPr lang="de-DE" dirty="0"/>
              <a:t>Aktuelles Projekt Dialysestation</a:t>
            </a:r>
            <a:endParaRPr spc="-10" dirty="0"/>
          </a:p>
        </p:txBody>
      </p:sp>
    </p:spTree>
    <p:extLst>
      <p:ext uri="{BB962C8B-B14F-4D97-AF65-F5344CB8AC3E}">
        <p14:creationId xmlns:p14="http://schemas.microsoft.com/office/powerpoint/2010/main" val="2486004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83239" y="174205"/>
            <a:ext cx="794038" cy="787713"/>
          </a:xfrm>
          <a:prstGeom prst="rect">
            <a:avLst/>
          </a:prstGeom>
        </p:spPr>
      </p:pic>
      <p:pic>
        <p:nvPicPr>
          <p:cNvPr id="8" name="Grafik 7" descr="Ein Bild, das Kleidung, Person, draußen, Himmel enthält.&#10;&#10;Automatisch generierte Beschreibung">
            <a:extLst>
              <a:ext uri="{FF2B5EF4-FFF2-40B4-BE49-F238E27FC236}">
                <a16:creationId xmlns:a16="http://schemas.microsoft.com/office/drawing/2014/main" id="{95CFA194-8347-1E26-9D9B-528E4FADE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79" y="1474956"/>
            <a:ext cx="3879657" cy="2586438"/>
          </a:xfrm>
          <a:prstGeom prst="rect">
            <a:avLst/>
          </a:prstGeom>
        </p:spPr>
      </p:pic>
      <p:pic>
        <p:nvPicPr>
          <p:cNvPr id="11" name="Grafik 10" descr="Ein Bild, das Kleidung, Person, Mann, draußen enthält.&#10;&#10;Automatisch generierte Beschreibung">
            <a:extLst>
              <a:ext uri="{FF2B5EF4-FFF2-40B4-BE49-F238E27FC236}">
                <a16:creationId xmlns:a16="http://schemas.microsoft.com/office/drawing/2014/main" id="{15785005-D5F1-5D01-CF2E-ADC500AD91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4240" y="1474956"/>
            <a:ext cx="3898902" cy="2599268"/>
          </a:xfrm>
          <a:prstGeom prst="rect">
            <a:avLst/>
          </a:prstGeom>
        </p:spPr>
      </p:pic>
      <p:sp>
        <p:nvSpPr>
          <p:cNvPr id="12" name="Textfeld 11">
            <a:extLst>
              <a:ext uri="{FF2B5EF4-FFF2-40B4-BE49-F238E27FC236}">
                <a16:creationId xmlns:a16="http://schemas.microsoft.com/office/drawing/2014/main" id="{B0E868DD-0AEA-28E5-3BE9-50B64EEE28AF}"/>
              </a:ext>
            </a:extLst>
          </p:cNvPr>
          <p:cNvSpPr txBox="1"/>
          <p:nvPr/>
        </p:nvSpPr>
        <p:spPr>
          <a:xfrm>
            <a:off x="977277" y="4543425"/>
            <a:ext cx="8129246" cy="646331"/>
          </a:xfrm>
          <a:prstGeom prst="rect">
            <a:avLst/>
          </a:prstGeom>
          <a:noFill/>
        </p:spPr>
        <p:txBody>
          <a:bodyPr wrap="square" rtlCol="0">
            <a:spAutoFit/>
          </a:bodyPr>
          <a:lstStyle/>
          <a:p>
            <a:r>
              <a:rPr lang="de-DE" dirty="0"/>
              <a:t>Mittlerweile sind insgesamt </a:t>
            </a:r>
            <a:r>
              <a:rPr lang="de-DE" b="1" dirty="0"/>
              <a:t>9 </a:t>
            </a:r>
            <a:r>
              <a:rPr lang="de-DE" dirty="0"/>
              <a:t>Container von Ärzte für Äthiopien  an das </a:t>
            </a:r>
            <a:r>
              <a:rPr lang="de-DE" dirty="0" err="1"/>
              <a:t>Yirgalem</a:t>
            </a:r>
            <a:r>
              <a:rPr lang="de-DE" dirty="0"/>
              <a:t> General Hospital verschickt worden</a:t>
            </a:r>
          </a:p>
        </p:txBody>
      </p:sp>
      <p:sp>
        <p:nvSpPr>
          <p:cNvPr id="15" name="object 2">
            <a:extLst>
              <a:ext uri="{FF2B5EF4-FFF2-40B4-BE49-F238E27FC236}">
                <a16:creationId xmlns:a16="http://schemas.microsoft.com/office/drawing/2014/main" id="{12E18915-58F8-38E3-3BE9-1269906F4F6F}"/>
              </a:ext>
            </a:extLst>
          </p:cNvPr>
          <p:cNvSpPr txBox="1">
            <a:spLocks/>
          </p:cNvSpPr>
          <p:nvPr/>
        </p:nvSpPr>
        <p:spPr>
          <a:xfrm>
            <a:off x="2105660" y="633730"/>
            <a:ext cx="6974840" cy="566822"/>
          </a:xfrm>
          <a:prstGeom prst="rect">
            <a:avLst/>
          </a:prstGeom>
        </p:spPr>
        <p:txBody>
          <a:bodyPr vert="horz" wrap="square" lIns="0" tIns="12700" rIns="0" bIns="0" rtlCol="0">
            <a:spAutoFit/>
          </a:bodyPr>
          <a:lstStyle>
            <a:lvl1pPr>
              <a:defRPr sz="3600" b="1" i="0">
                <a:solidFill>
                  <a:srgbClr val="2C9F8D"/>
                </a:solidFill>
                <a:latin typeface="Arial"/>
                <a:ea typeface="+mj-ea"/>
                <a:cs typeface="Arial"/>
              </a:defRPr>
            </a:lvl1pPr>
          </a:lstStyle>
          <a:p>
            <a:pPr marL="12700">
              <a:spcBef>
                <a:spcPts val="100"/>
              </a:spcBef>
            </a:pPr>
            <a:r>
              <a:rPr lang="de-DE"/>
              <a:t>Aktuelles Projekt Dialysestation</a:t>
            </a:r>
            <a:endParaRPr lang="de-DE" spc="-10" dirty="0"/>
          </a:p>
        </p:txBody>
      </p:sp>
    </p:spTree>
    <p:extLst>
      <p:ext uri="{BB962C8B-B14F-4D97-AF65-F5344CB8AC3E}">
        <p14:creationId xmlns:p14="http://schemas.microsoft.com/office/powerpoint/2010/main" val="3976051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72332" y="633730"/>
            <a:ext cx="2737485" cy="574040"/>
          </a:xfrm>
          <a:prstGeom prst="rect">
            <a:avLst/>
          </a:prstGeom>
        </p:spPr>
        <p:txBody>
          <a:bodyPr vert="horz" wrap="square" lIns="0" tIns="12700" rIns="0" bIns="0" rtlCol="0">
            <a:spAutoFit/>
          </a:bodyPr>
          <a:lstStyle/>
          <a:p>
            <a:pPr marL="12700">
              <a:lnSpc>
                <a:spcPct val="100000"/>
              </a:lnSpc>
              <a:spcBef>
                <a:spcPts val="100"/>
              </a:spcBef>
            </a:pPr>
            <a:r>
              <a:rPr dirty="0" err="1"/>
              <a:t>Wer</a:t>
            </a:r>
            <a:r>
              <a:rPr spc="-35" dirty="0"/>
              <a:t> </a:t>
            </a:r>
            <a:r>
              <a:rPr lang="de-DE" dirty="0"/>
              <a:t>bin ich</a:t>
            </a:r>
            <a:endParaRPr spc="-20" dirty="0"/>
          </a:p>
        </p:txBody>
      </p:sp>
      <p:sp>
        <p:nvSpPr>
          <p:cNvPr id="3" name="object 3"/>
          <p:cNvSpPr txBox="1"/>
          <p:nvPr/>
        </p:nvSpPr>
        <p:spPr>
          <a:xfrm>
            <a:off x="565396" y="1419225"/>
            <a:ext cx="4367530" cy="5071260"/>
          </a:xfrm>
          <a:prstGeom prst="rect">
            <a:avLst/>
          </a:prstGeom>
        </p:spPr>
        <p:txBody>
          <a:bodyPr vert="horz" wrap="square" lIns="0" tIns="13335" rIns="0" bIns="0" rtlCol="0">
            <a:spAutoFit/>
          </a:bodyPr>
          <a:lstStyle/>
          <a:p>
            <a:pPr marL="12700" marR="205740">
              <a:lnSpc>
                <a:spcPct val="100000"/>
              </a:lnSpc>
              <a:spcBef>
                <a:spcPts val="105"/>
              </a:spcBef>
            </a:pPr>
            <a:r>
              <a:rPr lang="de-DE" sz="1400" dirty="0">
                <a:latin typeface="Arial"/>
                <a:cs typeface="Arial"/>
              </a:rPr>
              <a:t>Als eine Diplomatentochter bin ich mit zwei Kulturen groß geworden. Ich habe immer den Wunsch gehabt, als Brücke Deutschland und Äthiopien zusammenzubringen.</a:t>
            </a:r>
          </a:p>
          <a:p>
            <a:pPr marL="12700" marR="205740">
              <a:lnSpc>
                <a:spcPct val="100000"/>
              </a:lnSpc>
              <a:spcBef>
                <a:spcPts val="105"/>
              </a:spcBef>
            </a:pPr>
            <a:endParaRPr lang="de-DE" sz="1400" dirty="0">
              <a:latin typeface="Arial"/>
              <a:cs typeface="Arial"/>
            </a:endParaRPr>
          </a:p>
          <a:p>
            <a:pPr marL="12700" marR="205740">
              <a:lnSpc>
                <a:spcPct val="100000"/>
              </a:lnSpc>
              <a:spcBef>
                <a:spcPts val="105"/>
              </a:spcBef>
            </a:pPr>
            <a:r>
              <a:rPr lang="de-DE" sz="1400" dirty="0">
                <a:latin typeface="Arial"/>
                <a:cs typeface="Arial"/>
              </a:rPr>
              <a:t>Die Idee ist entstanden, weil ich mit befreundeten Ärzten nach Äthiopien fliegen wollte und einer den Vorschlag gemacht hat, gleichzeitig was Gutes zu tun. Und so wurde das Projekt „Zusammenarbeit mit einem Krankenhaus“ geboren. </a:t>
            </a:r>
          </a:p>
          <a:p>
            <a:pPr marL="12700" marR="205740">
              <a:lnSpc>
                <a:spcPct val="100000"/>
              </a:lnSpc>
              <a:spcBef>
                <a:spcPts val="105"/>
              </a:spcBef>
            </a:pPr>
            <a:endParaRPr lang="de-DE" sz="1400" dirty="0">
              <a:latin typeface="Arial"/>
              <a:cs typeface="Arial"/>
            </a:endParaRPr>
          </a:p>
          <a:p>
            <a:pPr marL="12700" marR="205740">
              <a:lnSpc>
                <a:spcPct val="100000"/>
              </a:lnSpc>
              <a:spcBef>
                <a:spcPts val="105"/>
              </a:spcBef>
            </a:pPr>
            <a:r>
              <a:rPr lang="de-DE" sz="1400" dirty="0">
                <a:latin typeface="Arial"/>
                <a:cs typeface="Arial"/>
              </a:rPr>
              <a:t>Daraufhin habe ich mir verschiedene Krankenhäuser angeschaut. Wir haben uns für das </a:t>
            </a:r>
            <a:r>
              <a:rPr lang="de-DE" sz="1400" dirty="0" err="1">
                <a:latin typeface="Arial"/>
                <a:cs typeface="Arial"/>
              </a:rPr>
              <a:t>Yirgalem</a:t>
            </a:r>
            <a:r>
              <a:rPr lang="de-DE" sz="1400" dirty="0">
                <a:latin typeface="Arial"/>
                <a:cs typeface="Arial"/>
              </a:rPr>
              <a:t> General Hospital entschieden.</a:t>
            </a:r>
          </a:p>
          <a:p>
            <a:pPr marL="12700" marR="205740">
              <a:lnSpc>
                <a:spcPct val="100000"/>
              </a:lnSpc>
              <a:spcBef>
                <a:spcPts val="105"/>
              </a:spcBef>
            </a:pPr>
            <a:endParaRPr lang="de-DE" sz="1400" dirty="0">
              <a:latin typeface="Arial"/>
              <a:cs typeface="Arial"/>
            </a:endParaRPr>
          </a:p>
          <a:p>
            <a:pPr marL="12700" marR="205740">
              <a:lnSpc>
                <a:spcPct val="100000"/>
              </a:lnSpc>
              <a:spcBef>
                <a:spcPts val="105"/>
              </a:spcBef>
            </a:pPr>
            <a:r>
              <a:rPr lang="de-DE" sz="1400" dirty="0">
                <a:latin typeface="Arial"/>
                <a:cs typeface="Arial"/>
              </a:rPr>
              <a:t>Ich freue mich über dieses Projekt, weil es so viel Potenzial hat und die Unterstützung eines jeden eine große Veränderung bewirkt. Mit wenig Aufwand kann man viel verändern.</a:t>
            </a:r>
          </a:p>
          <a:p>
            <a:pPr marL="12700" marR="205740">
              <a:lnSpc>
                <a:spcPct val="100000"/>
              </a:lnSpc>
              <a:spcBef>
                <a:spcPts val="105"/>
              </a:spcBef>
            </a:pPr>
            <a:endParaRPr lang="de-DE" sz="1400" dirty="0">
              <a:latin typeface="Arial"/>
              <a:cs typeface="Arial"/>
            </a:endParaRPr>
          </a:p>
          <a:p>
            <a:pPr marL="12700" marR="205740">
              <a:lnSpc>
                <a:spcPct val="100000"/>
              </a:lnSpc>
              <a:spcBef>
                <a:spcPts val="105"/>
              </a:spcBef>
            </a:pPr>
            <a:r>
              <a:rPr lang="de-DE" sz="1400" dirty="0">
                <a:latin typeface="Arial"/>
                <a:cs typeface="Arial"/>
              </a:rPr>
              <a:t>Ich bin dankbar für Gottes Segen, dass ich so ein Leben habe und die Chance habe, etwas zurückgeben zu können.</a:t>
            </a:r>
          </a:p>
        </p:txBody>
      </p:sp>
      <p:pic>
        <p:nvPicPr>
          <p:cNvPr id="6" name="object 6"/>
          <p:cNvPicPr/>
          <p:nvPr/>
        </p:nvPicPr>
        <p:blipFill>
          <a:blip r:embed="rId2" cstate="print"/>
          <a:stretch>
            <a:fillRect/>
          </a:stretch>
        </p:blipFill>
        <p:spPr>
          <a:xfrm>
            <a:off x="183239" y="174205"/>
            <a:ext cx="794038" cy="787713"/>
          </a:xfrm>
          <a:prstGeom prst="rect">
            <a:avLst/>
          </a:prstGeom>
        </p:spPr>
      </p:pic>
      <p:sp>
        <p:nvSpPr>
          <p:cNvPr id="8" name="object 8"/>
          <p:cNvSpPr txBox="1"/>
          <p:nvPr/>
        </p:nvSpPr>
        <p:spPr>
          <a:xfrm>
            <a:off x="6367970" y="4899450"/>
            <a:ext cx="2286000" cy="579646"/>
          </a:xfrm>
          <a:prstGeom prst="rect">
            <a:avLst/>
          </a:prstGeom>
        </p:spPr>
        <p:txBody>
          <a:bodyPr vert="horz" wrap="square" lIns="0" tIns="12700" rIns="0" bIns="0" rtlCol="0">
            <a:spAutoFit/>
          </a:bodyPr>
          <a:lstStyle/>
          <a:p>
            <a:pPr marL="12700">
              <a:lnSpc>
                <a:spcPct val="100000"/>
              </a:lnSpc>
              <a:spcBef>
                <a:spcPts val="100"/>
              </a:spcBef>
            </a:pPr>
            <a:r>
              <a:rPr lang="de-DE" sz="1800" dirty="0" err="1">
                <a:latin typeface="Calibri"/>
                <a:cs typeface="Calibri"/>
              </a:rPr>
              <a:t>Tigest</a:t>
            </a:r>
            <a:r>
              <a:rPr lang="de-DE" sz="1800" dirty="0">
                <a:latin typeface="Calibri"/>
                <a:cs typeface="Calibri"/>
              </a:rPr>
              <a:t> </a:t>
            </a:r>
            <a:r>
              <a:rPr lang="de-DE" sz="1800" dirty="0" err="1">
                <a:latin typeface="Calibri"/>
                <a:cs typeface="Calibri"/>
              </a:rPr>
              <a:t>Sebeczek-Lakew</a:t>
            </a:r>
            <a:endParaRPr lang="de-DE" sz="1800" dirty="0">
              <a:latin typeface="Calibri"/>
              <a:cs typeface="Calibri"/>
            </a:endParaRPr>
          </a:p>
          <a:p>
            <a:pPr marL="12700">
              <a:lnSpc>
                <a:spcPct val="100000"/>
              </a:lnSpc>
              <a:spcBef>
                <a:spcPts val="100"/>
              </a:spcBef>
            </a:pPr>
            <a:r>
              <a:rPr lang="de-DE" dirty="0">
                <a:latin typeface="Calibri"/>
                <a:cs typeface="Calibri"/>
              </a:rPr>
              <a:t>Vorstandsvorsitzende</a:t>
            </a:r>
            <a:endParaRPr sz="1800" dirty="0">
              <a:latin typeface="Calibri"/>
              <a:cs typeface="Calibri"/>
            </a:endParaRPr>
          </a:p>
        </p:txBody>
      </p:sp>
      <p:pic>
        <p:nvPicPr>
          <p:cNvPr id="1026" name="Picture 2" descr="Ärzte für Äthiopien - Team Tigest Lakew">
            <a:extLst>
              <a:ext uri="{FF2B5EF4-FFF2-40B4-BE49-F238E27FC236}">
                <a16:creationId xmlns:a16="http://schemas.microsoft.com/office/drawing/2014/main" id="{B1C7DB2A-016D-FDE1-D973-2F63EC357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220" y="1968145"/>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380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2666" rIns="0" bIns="0" rtlCol="0">
            <a:spAutoFit/>
          </a:bodyPr>
          <a:lstStyle/>
          <a:p>
            <a:pPr marL="97790" algn="ctr">
              <a:lnSpc>
                <a:spcPct val="100000"/>
              </a:lnSpc>
              <a:spcBef>
                <a:spcPts val="100"/>
              </a:spcBef>
            </a:pPr>
            <a:r>
              <a:rPr sz="2400" dirty="0"/>
              <a:t>Langfristiges</a:t>
            </a:r>
            <a:r>
              <a:rPr sz="2400" spc="-50" dirty="0"/>
              <a:t> </a:t>
            </a:r>
            <a:r>
              <a:rPr sz="2400" spc="-10" dirty="0"/>
              <a:t>Ziel:</a:t>
            </a:r>
            <a:endParaRPr sz="2400"/>
          </a:p>
          <a:p>
            <a:pPr marL="97790" algn="ctr">
              <a:lnSpc>
                <a:spcPct val="100000"/>
              </a:lnSpc>
            </a:pPr>
            <a:r>
              <a:rPr sz="2400" dirty="0"/>
              <a:t>Heimat</a:t>
            </a:r>
            <a:r>
              <a:rPr sz="2400" spc="-15" dirty="0"/>
              <a:t> </a:t>
            </a:r>
            <a:r>
              <a:rPr sz="2400" dirty="0"/>
              <a:t>für</a:t>
            </a:r>
            <a:r>
              <a:rPr sz="2400" spc="-25" dirty="0"/>
              <a:t> </a:t>
            </a:r>
            <a:r>
              <a:rPr sz="2400" dirty="0"/>
              <a:t>allein</a:t>
            </a:r>
            <a:r>
              <a:rPr sz="2400" spc="-50" dirty="0"/>
              <a:t> </a:t>
            </a:r>
            <a:r>
              <a:rPr sz="2400" dirty="0"/>
              <a:t>gelassene</a:t>
            </a:r>
            <a:r>
              <a:rPr sz="2400" spc="-10" dirty="0"/>
              <a:t> Kinder</a:t>
            </a:r>
            <a:endParaRPr sz="2400"/>
          </a:p>
        </p:txBody>
      </p:sp>
      <p:sp>
        <p:nvSpPr>
          <p:cNvPr id="3" name="object 3"/>
          <p:cNvSpPr txBox="1"/>
          <p:nvPr/>
        </p:nvSpPr>
        <p:spPr>
          <a:xfrm>
            <a:off x="663930" y="5849239"/>
            <a:ext cx="9998075" cy="997966"/>
          </a:xfrm>
          <a:prstGeom prst="rect">
            <a:avLst/>
          </a:prstGeom>
        </p:spPr>
        <p:txBody>
          <a:bodyPr vert="horz" wrap="square" lIns="0" tIns="12700" rIns="0" bIns="0" rtlCol="0">
            <a:spAutoFit/>
          </a:bodyPr>
          <a:lstStyle/>
          <a:p>
            <a:pPr marL="12700" marR="1209675">
              <a:lnSpc>
                <a:spcPct val="107200"/>
              </a:lnSpc>
              <a:spcBef>
                <a:spcPts val="100"/>
              </a:spcBef>
            </a:pPr>
            <a:r>
              <a:rPr sz="1800" dirty="0">
                <a:latin typeface="Calibri"/>
                <a:cs typeface="Calibri"/>
              </a:rPr>
              <a:t>-</a:t>
            </a:r>
            <a:r>
              <a:rPr sz="1800" spc="-10" dirty="0">
                <a:latin typeface="Calibri"/>
                <a:cs typeface="Calibri"/>
              </a:rPr>
              <a:t> </a:t>
            </a:r>
            <a:r>
              <a:rPr sz="1800" dirty="0">
                <a:latin typeface="Calibri"/>
                <a:cs typeface="Calibri"/>
              </a:rPr>
              <a:t>Unser</a:t>
            </a:r>
            <a:r>
              <a:rPr sz="1800" spc="-10" dirty="0">
                <a:latin typeface="Calibri"/>
                <a:cs typeface="Calibri"/>
              </a:rPr>
              <a:t> </a:t>
            </a:r>
            <a:r>
              <a:rPr sz="1800" dirty="0">
                <a:latin typeface="Calibri"/>
                <a:cs typeface="Calibri"/>
              </a:rPr>
              <a:t>Ziel</a:t>
            </a:r>
            <a:r>
              <a:rPr sz="1800" spc="-5" dirty="0">
                <a:latin typeface="Calibri"/>
                <a:cs typeface="Calibri"/>
              </a:rPr>
              <a:t> </a:t>
            </a:r>
            <a:r>
              <a:rPr sz="1800" dirty="0">
                <a:latin typeface="Calibri"/>
                <a:cs typeface="Calibri"/>
              </a:rPr>
              <a:t>ist</a:t>
            </a:r>
            <a:r>
              <a:rPr sz="1800" spc="-5" dirty="0">
                <a:latin typeface="Calibri"/>
                <a:cs typeface="Calibri"/>
              </a:rPr>
              <a:t> </a:t>
            </a:r>
            <a:r>
              <a:rPr sz="1800" dirty="0">
                <a:latin typeface="Calibri"/>
                <a:cs typeface="Calibri"/>
              </a:rPr>
              <a:t>es,</a:t>
            </a:r>
            <a:r>
              <a:rPr sz="1800" spc="-5" dirty="0">
                <a:latin typeface="Calibri"/>
                <a:cs typeface="Calibri"/>
              </a:rPr>
              <a:t> </a:t>
            </a:r>
            <a:r>
              <a:rPr sz="1800" dirty="0">
                <a:latin typeface="Calibri"/>
                <a:cs typeface="Calibri"/>
              </a:rPr>
              <a:t>die</a:t>
            </a:r>
            <a:r>
              <a:rPr sz="1800" spc="-5" dirty="0">
                <a:latin typeface="Calibri"/>
                <a:cs typeface="Calibri"/>
              </a:rPr>
              <a:t> </a:t>
            </a:r>
            <a:r>
              <a:rPr sz="1800" dirty="0">
                <a:latin typeface="Calibri"/>
                <a:cs typeface="Calibri"/>
              </a:rPr>
              <a:t>Kinder</a:t>
            </a:r>
            <a:r>
              <a:rPr sz="1800" spc="10" dirty="0">
                <a:latin typeface="Calibri"/>
                <a:cs typeface="Calibri"/>
              </a:rPr>
              <a:t> </a:t>
            </a:r>
            <a:r>
              <a:rPr sz="1800" dirty="0">
                <a:latin typeface="Calibri"/>
                <a:cs typeface="Calibri"/>
              </a:rPr>
              <a:t>aus den</a:t>
            </a:r>
            <a:r>
              <a:rPr sz="1800" spc="-10" dirty="0">
                <a:latin typeface="Calibri"/>
                <a:cs typeface="Calibri"/>
              </a:rPr>
              <a:t> </a:t>
            </a:r>
            <a:r>
              <a:rPr sz="1800" dirty="0">
                <a:latin typeface="Calibri"/>
                <a:cs typeface="Calibri"/>
              </a:rPr>
              <a:t>Fesseln</a:t>
            </a:r>
            <a:r>
              <a:rPr sz="1800" spc="-15" dirty="0">
                <a:latin typeface="Calibri"/>
                <a:cs typeface="Calibri"/>
              </a:rPr>
              <a:t> </a:t>
            </a:r>
            <a:r>
              <a:rPr sz="1800" dirty="0">
                <a:latin typeface="Calibri"/>
                <a:cs typeface="Calibri"/>
              </a:rPr>
              <a:t>der Armut</a:t>
            </a:r>
            <a:r>
              <a:rPr sz="1800" spc="-5" dirty="0">
                <a:latin typeface="Calibri"/>
                <a:cs typeface="Calibri"/>
              </a:rPr>
              <a:t> </a:t>
            </a:r>
            <a:r>
              <a:rPr sz="1800" dirty="0">
                <a:latin typeface="Calibri"/>
                <a:cs typeface="Calibri"/>
              </a:rPr>
              <a:t>zu befreien</a:t>
            </a:r>
            <a:r>
              <a:rPr sz="1800" spc="5" dirty="0">
                <a:latin typeface="Calibri"/>
                <a:cs typeface="Calibri"/>
              </a:rPr>
              <a:t> </a:t>
            </a:r>
            <a:r>
              <a:rPr sz="1800" dirty="0">
                <a:latin typeface="Calibri"/>
                <a:cs typeface="Calibri"/>
              </a:rPr>
              <a:t>und ihnen</a:t>
            </a:r>
            <a:r>
              <a:rPr sz="1800" spc="5" dirty="0">
                <a:latin typeface="Calibri"/>
                <a:cs typeface="Calibri"/>
              </a:rPr>
              <a:t> </a:t>
            </a:r>
            <a:r>
              <a:rPr sz="1800" dirty="0">
                <a:latin typeface="Calibri"/>
                <a:cs typeface="Calibri"/>
              </a:rPr>
              <a:t>Zugang</a:t>
            </a:r>
            <a:r>
              <a:rPr sz="1800" spc="-5" dirty="0">
                <a:latin typeface="Calibri"/>
                <a:cs typeface="Calibri"/>
              </a:rPr>
              <a:t> </a:t>
            </a:r>
            <a:r>
              <a:rPr sz="1800" dirty="0">
                <a:latin typeface="Calibri"/>
                <a:cs typeface="Calibri"/>
              </a:rPr>
              <a:t>zu</a:t>
            </a:r>
            <a:r>
              <a:rPr sz="1800" spc="5" dirty="0">
                <a:latin typeface="Calibri"/>
                <a:cs typeface="Calibri"/>
              </a:rPr>
              <a:t> </a:t>
            </a:r>
            <a:r>
              <a:rPr sz="1800" spc="-10" dirty="0" err="1">
                <a:latin typeface="Calibri"/>
                <a:cs typeface="Calibri"/>
              </a:rPr>
              <a:t>ihren</a:t>
            </a:r>
            <a:r>
              <a:rPr sz="1800" spc="-10" dirty="0">
                <a:latin typeface="Calibri"/>
                <a:cs typeface="Calibri"/>
              </a:rPr>
              <a:t> </a:t>
            </a:r>
            <a:r>
              <a:rPr lang="de-DE" sz="1800" spc="-10" dirty="0">
                <a:latin typeface="Calibri"/>
                <a:cs typeface="Calibri"/>
              </a:rPr>
              <a:t> </a:t>
            </a:r>
            <a:r>
              <a:rPr lang="de-DE" spc="-10" dirty="0">
                <a:latin typeface="Calibri"/>
                <a:cs typeface="Calibri"/>
              </a:rPr>
              <a:t>         </a:t>
            </a:r>
            <a:r>
              <a:rPr lang="de-DE" sz="1800" dirty="0">
                <a:latin typeface="Calibri"/>
                <a:cs typeface="Calibri"/>
              </a:rPr>
              <a:t>G</a:t>
            </a:r>
            <a:r>
              <a:rPr sz="1800" dirty="0" err="1">
                <a:latin typeface="Calibri"/>
                <a:cs typeface="Calibri"/>
              </a:rPr>
              <a:t>rundrechten</a:t>
            </a:r>
            <a:r>
              <a:rPr sz="1800" spc="-20" dirty="0">
                <a:latin typeface="Calibri"/>
                <a:cs typeface="Calibri"/>
              </a:rPr>
              <a:t> </a:t>
            </a:r>
            <a:r>
              <a:rPr sz="1800" dirty="0">
                <a:latin typeface="Calibri"/>
                <a:cs typeface="Calibri"/>
              </a:rPr>
              <a:t>und</a:t>
            </a:r>
            <a:r>
              <a:rPr sz="1800" spc="-20" dirty="0">
                <a:latin typeface="Calibri"/>
                <a:cs typeface="Calibri"/>
              </a:rPr>
              <a:t> </a:t>
            </a:r>
            <a:r>
              <a:rPr sz="1800" dirty="0">
                <a:latin typeface="Calibri"/>
                <a:cs typeface="Calibri"/>
              </a:rPr>
              <a:t>Grundbedürfnissen</a:t>
            </a:r>
            <a:r>
              <a:rPr sz="1800" spc="-25" dirty="0">
                <a:latin typeface="Calibri"/>
                <a:cs typeface="Calibri"/>
              </a:rPr>
              <a:t> </a:t>
            </a:r>
            <a:r>
              <a:rPr sz="1800" dirty="0">
                <a:latin typeface="Calibri"/>
                <a:cs typeface="Calibri"/>
              </a:rPr>
              <a:t>zu</a:t>
            </a:r>
            <a:r>
              <a:rPr sz="1800" spc="-20" dirty="0">
                <a:latin typeface="Calibri"/>
                <a:cs typeface="Calibri"/>
              </a:rPr>
              <a:t> </a:t>
            </a:r>
            <a:r>
              <a:rPr sz="1800" spc="-10" dirty="0">
                <a:latin typeface="Calibri"/>
                <a:cs typeface="Calibri"/>
              </a:rPr>
              <a:t>verschaffen.</a:t>
            </a:r>
            <a:endParaRPr sz="1800" dirty="0">
              <a:latin typeface="Calibri"/>
              <a:cs typeface="Calibri"/>
            </a:endParaRPr>
          </a:p>
          <a:p>
            <a:pPr marL="12700">
              <a:lnSpc>
                <a:spcPct val="100000"/>
              </a:lnSpc>
              <a:spcBef>
                <a:spcPts val="944"/>
              </a:spcBef>
            </a:pPr>
            <a:r>
              <a:rPr sz="1800" dirty="0">
                <a:latin typeface="Calibri"/>
                <a:cs typeface="Calibri"/>
              </a:rPr>
              <a:t>-Die</a:t>
            </a:r>
            <a:r>
              <a:rPr sz="1800" spc="-10" dirty="0">
                <a:latin typeface="Calibri"/>
                <a:cs typeface="Calibri"/>
              </a:rPr>
              <a:t> </a:t>
            </a:r>
            <a:r>
              <a:rPr sz="1800" dirty="0">
                <a:latin typeface="Calibri"/>
                <a:cs typeface="Calibri"/>
              </a:rPr>
              <a:t>alleingelassenen Kinder sollen ein</a:t>
            </a:r>
            <a:r>
              <a:rPr sz="1800" spc="5" dirty="0">
                <a:latin typeface="Calibri"/>
                <a:cs typeface="Calibri"/>
              </a:rPr>
              <a:t> </a:t>
            </a:r>
            <a:r>
              <a:rPr sz="1800" b="1" dirty="0">
                <a:latin typeface="Calibri"/>
                <a:cs typeface="Calibri"/>
              </a:rPr>
              <a:t>Zuhause,</a:t>
            </a:r>
            <a:r>
              <a:rPr sz="1800" b="1" spc="-55" dirty="0">
                <a:latin typeface="Calibri"/>
                <a:cs typeface="Calibri"/>
              </a:rPr>
              <a:t> </a:t>
            </a:r>
            <a:r>
              <a:rPr sz="1800" b="1" dirty="0">
                <a:latin typeface="Calibri"/>
                <a:cs typeface="Calibri"/>
              </a:rPr>
              <a:t>Hoffnung</a:t>
            </a:r>
            <a:r>
              <a:rPr sz="1800" b="1" spc="-25" dirty="0">
                <a:latin typeface="Calibri"/>
                <a:cs typeface="Calibri"/>
              </a:rPr>
              <a:t> </a:t>
            </a:r>
            <a:r>
              <a:rPr sz="1800" b="1" dirty="0">
                <a:latin typeface="Calibri"/>
                <a:cs typeface="Calibri"/>
              </a:rPr>
              <a:t>und</a:t>
            </a:r>
            <a:r>
              <a:rPr sz="1800" b="1" spc="-35" dirty="0">
                <a:latin typeface="Calibri"/>
                <a:cs typeface="Calibri"/>
              </a:rPr>
              <a:t> </a:t>
            </a:r>
            <a:r>
              <a:rPr sz="1800" b="1" dirty="0">
                <a:latin typeface="Calibri"/>
                <a:cs typeface="Calibri"/>
              </a:rPr>
              <a:t>Zukunft </a:t>
            </a:r>
            <a:r>
              <a:rPr sz="1800" spc="-10" dirty="0">
                <a:latin typeface="Calibri"/>
                <a:cs typeface="Calibri"/>
              </a:rPr>
              <a:t>bekommen.</a:t>
            </a:r>
            <a:endParaRPr sz="1800" dirty="0">
              <a:latin typeface="Calibri"/>
              <a:cs typeface="Calibri"/>
            </a:endParaRPr>
          </a:p>
        </p:txBody>
      </p:sp>
      <p:grpSp>
        <p:nvGrpSpPr>
          <p:cNvPr id="4" name="object 4"/>
          <p:cNvGrpSpPr/>
          <p:nvPr/>
        </p:nvGrpSpPr>
        <p:grpSpPr>
          <a:xfrm>
            <a:off x="220175" y="210048"/>
            <a:ext cx="954405" cy="949960"/>
            <a:chOff x="220175" y="210048"/>
            <a:chExt cx="954405" cy="949960"/>
          </a:xfrm>
        </p:grpSpPr>
        <p:pic>
          <p:nvPicPr>
            <p:cNvPr id="5" name="object 5"/>
            <p:cNvPicPr/>
            <p:nvPr/>
          </p:nvPicPr>
          <p:blipFill>
            <a:blip r:embed="rId2" cstate="print"/>
            <a:stretch>
              <a:fillRect/>
            </a:stretch>
          </p:blipFill>
          <p:spPr>
            <a:xfrm>
              <a:off x="220175" y="210048"/>
              <a:ext cx="954093" cy="949784"/>
            </a:xfrm>
            <a:prstGeom prst="rect">
              <a:avLst/>
            </a:prstGeom>
          </p:spPr>
        </p:pic>
        <p:sp>
          <p:nvSpPr>
            <p:cNvPr id="6" name="object 6"/>
            <p:cNvSpPr/>
            <p:nvPr/>
          </p:nvSpPr>
          <p:spPr>
            <a:xfrm>
              <a:off x="497243" y="453262"/>
              <a:ext cx="333375" cy="157480"/>
            </a:xfrm>
            <a:custGeom>
              <a:avLst/>
              <a:gdLst/>
              <a:ahLst/>
              <a:cxnLst/>
              <a:rect l="l" t="t" r="r" b="b"/>
              <a:pathLst>
                <a:path w="333375" h="157479">
                  <a:moveTo>
                    <a:pt x="24752" y="137668"/>
                  </a:moveTo>
                  <a:lnTo>
                    <a:pt x="19202" y="132207"/>
                  </a:lnTo>
                  <a:lnTo>
                    <a:pt x="5537" y="132207"/>
                  </a:lnTo>
                  <a:lnTo>
                    <a:pt x="0" y="137668"/>
                  </a:lnTo>
                  <a:lnTo>
                    <a:pt x="0" y="151384"/>
                  </a:lnTo>
                  <a:lnTo>
                    <a:pt x="5537" y="156972"/>
                  </a:lnTo>
                  <a:lnTo>
                    <a:pt x="19202" y="156972"/>
                  </a:lnTo>
                  <a:lnTo>
                    <a:pt x="24752" y="151384"/>
                  </a:lnTo>
                  <a:lnTo>
                    <a:pt x="24752" y="144526"/>
                  </a:lnTo>
                  <a:lnTo>
                    <a:pt x="24752" y="137668"/>
                  </a:lnTo>
                  <a:close/>
                </a:path>
                <a:path w="333375" h="157479">
                  <a:moveTo>
                    <a:pt x="68668" y="5588"/>
                  </a:moveTo>
                  <a:lnTo>
                    <a:pt x="63131" y="0"/>
                  </a:lnTo>
                  <a:lnTo>
                    <a:pt x="49453" y="0"/>
                  </a:lnTo>
                  <a:lnTo>
                    <a:pt x="43916" y="5588"/>
                  </a:lnTo>
                  <a:lnTo>
                    <a:pt x="43916" y="19304"/>
                  </a:lnTo>
                  <a:lnTo>
                    <a:pt x="49453" y="24765"/>
                  </a:lnTo>
                  <a:lnTo>
                    <a:pt x="63131" y="24765"/>
                  </a:lnTo>
                  <a:lnTo>
                    <a:pt x="68668" y="19304"/>
                  </a:lnTo>
                  <a:lnTo>
                    <a:pt x="68668" y="12446"/>
                  </a:lnTo>
                  <a:lnTo>
                    <a:pt x="68668" y="5588"/>
                  </a:lnTo>
                  <a:close/>
                </a:path>
                <a:path w="333375" h="157479">
                  <a:moveTo>
                    <a:pt x="332905" y="84455"/>
                  </a:moveTo>
                  <a:lnTo>
                    <a:pt x="327367" y="78867"/>
                  </a:lnTo>
                  <a:lnTo>
                    <a:pt x="313702" y="78867"/>
                  </a:lnTo>
                  <a:lnTo>
                    <a:pt x="308152" y="84455"/>
                  </a:lnTo>
                  <a:lnTo>
                    <a:pt x="308152" y="98044"/>
                  </a:lnTo>
                  <a:lnTo>
                    <a:pt x="313702" y="103632"/>
                  </a:lnTo>
                  <a:lnTo>
                    <a:pt x="327367" y="103632"/>
                  </a:lnTo>
                  <a:lnTo>
                    <a:pt x="332905" y="98044"/>
                  </a:lnTo>
                  <a:lnTo>
                    <a:pt x="332905" y="91313"/>
                  </a:lnTo>
                  <a:lnTo>
                    <a:pt x="332905" y="84455"/>
                  </a:lnTo>
                  <a:close/>
                </a:path>
              </a:pathLst>
            </a:custGeom>
            <a:solidFill>
              <a:srgbClr val="E71223"/>
            </a:solidFill>
          </p:spPr>
          <p:txBody>
            <a:bodyPr wrap="square" lIns="0" tIns="0" rIns="0" bIns="0" rtlCol="0"/>
            <a:lstStyle/>
            <a:p>
              <a:endParaRPr/>
            </a:p>
          </p:txBody>
        </p:sp>
      </p:grpSp>
      <p:pic>
        <p:nvPicPr>
          <p:cNvPr id="7" name="object 7"/>
          <p:cNvPicPr/>
          <p:nvPr/>
        </p:nvPicPr>
        <p:blipFill>
          <a:blip r:embed="rId3" cstate="print"/>
          <a:stretch>
            <a:fillRect/>
          </a:stretch>
        </p:blipFill>
        <p:spPr>
          <a:xfrm>
            <a:off x="2070100" y="1159832"/>
            <a:ext cx="6019800" cy="45823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4A12D-77FF-B9BE-D4CE-B97A999D93E9}"/>
              </a:ext>
            </a:extLst>
          </p:cNvPr>
          <p:cNvSpPr>
            <a:spLocks noGrp="1"/>
          </p:cNvSpPr>
          <p:nvPr>
            <p:ph type="title"/>
          </p:nvPr>
        </p:nvSpPr>
        <p:spPr>
          <a:xfrm>
            <a:off x="1715134" y="122631"/>
            <a:ext cx="6653530" cy="1107996"/>
          </a:xfrm>
        </p:spPr>
        <p:txBody>
          <a:bodyPr/>
          <a:lstStyle/>
          <a:p>
            <a:pPr algn="ctr"/>
            <a:r>
              <a:rPr lang="de-DE" dirty="0"/>
              <a:t>Idee für das Kinderheim Projekt</a:t>
            </a:r>
            <a:endParaRPr lang="en-GB" dirty="0"/>
          </a:p>
        </p:txBody>
      </p:sp>
      <p:sp>
        <p:nvSpPr>
          <p:cNvPr id="3" name="Textplatzhalter 2">
            <a:extLst>
              <a:ext uri="{FF2B5EF4-FFF2-40B4-BE49-F238E27FC236}">
                <a16:creationId xmlns:a16="http://schemas.microsoft.com/office/drawing/2014/main" id="{8E5299B0-A7EE-F3C8-0B8E-2C102333BFEC}"/>
              </a:ext>
            </a:extLst>
          </p:cNvPr>
          <p:cNvSpPr>
            <a:spLocks noGrp="1"/>
          </p:cNvSpPr>
          <p:nvPr>
            <p:ph type="body" idx="1"/>
          </p:nvPr>
        </p:nvSpPr>
        <p:spPr>
          <a:xfrm>
            <a:off x="489203" y="2396430"/>
            <a:ext cx="9105392" cy="2769989"/>
          </a:xfrm>
        </p:spPr>
        <p:txBody>
          <a:bodyPr/>
          <a:lstStyle/>
          <a:p>
            <a:r>
              <a:rPr lang="de-DE" dirty="0">
                <a:latin typeface="Calibri"/>
                <a:cs typeface="Calibri"/>
              </a:rPr>
              <a:t>Als wir, der Verein Ärzte für Äthiopien e. V., 2018 in </a:t>
            </a:r>
            <a:r>
              <a:rPr lang="de-DE" dirty="0" err="1">
                <a:latin typeface="Calibri"/>
                <a:cs typeface="Calibri"/>
              </a:rPr>
              <a:t>Yirgalem</a:t>
            </a:r>
            <a:r>
              <a:rPr lang="de-DE" dirty="0">
                <a:latin typeface="Calibri"/>
                <a:cs typeface="Calibri"/>
              </a:rPr>
              <a:t> waren, wurden wir damit konfrontiert, dass genau zu dieser Zeit sechs neugeborene Kinder aus unbekannten Gründen im Krankenhaus von ihren Müttern verlassen wurden. Als wir nachfragten, erfuhren wir, dass ca. 15 bis 18 Kinder jährlich zurückgelassen werden. Das Krankenhaus hat kein Budget, um diese Kinder zu versorgen und versuchte durch Gespräche, die Familien dazu zu bewegen, die Kinder wieder bei sich aufzunehmen. Bei einigen Familien klappte es und bei einigen Familien war die Situation so schwierig, dass die Kinder doch in das kleine Kinderheim gegeben werden mussten. Beim Besuch dieses Kinderheims fiel uns auf, dass es zwar schön und sauber war und die Betreuer liebevoll mit den Kindern umgegangen sind, doch hatte es keine Kapazitäten, mehr Kinder aufzunehmen.</a:t>
            </a:r>
            <a:endParaRPr lang="en-GB" dirty="0">
              <a:latin typeface="Calibri"/>
              <a:cs typeface="Calibri"/>
            </a:endParaRPr>
          </a:p>
        </p:txBody>
      </p:sp>
    </p:spTree>
    <p:extLst>
      <p:ext uri="{BB962C8B-B14F-4D97-AF65-F5344CB8AC3E}">
        <p14:creationId xmlns:p14="http://schemas.microsoft.com/office/powerpoint/2010/main" val="2786331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5660" y="633730"/>
            <a:ext cx="5868035" cy="574040"/>
          </a:xfrm>
          <a:prstGeom prst="rect">
            <a:avLst/>
          </a:prstGeom>
        </p:spPr>
        <p:txBody>
          <a:bodyPr vert="horz" wrap="square" lIns="0" tIns="12700" rIns="0" bIns="0" rtlCol="0">
            <a:spAutoFit/>
          </a:bodyPr>
          <a:lstStyle/>
          <a:p>
            <a:pPr marL="12700">
              <a:lnSpc>
                <a:spcPct val="100000"/>
              </a:lnSpc>
              <a:spcBef>
                <a:spcPts val="100"/>
              </a:spcBef>
            </a:pPr>
            <a:r>
              <a:rPr dirty="0"/>
              <a:t>Was</a:t>
            </a:r>
            <a:r>
              <a:rPr spc="-55" dirty="0"/>
              <a:t> </a:t>
            </a:r>
            <a:r>
              <a:rPr dirty="0"/>
              <a:t>wir</a:t>
            </a:r>
            <a:r>
              <a:rPr spc="-40" dirty="0"/>
              <a:t> </a:t>
            </a:r>
            <a:r>
              <a:rPr dirty="0"/>
              <a:t>tun/</a:t>
            </a:r>
            <a:r>
              <a:rPr spc="-40" dirty="0"/>
              <a:t> </a:t>
            </a:r>
            <a:r>
              <a:rPr dirty="0"/>
              <a:t>Unsere</a:t>
            </a:r>
            <a:r>
              <a:rPr spc="-35" dirty="0"/>
              <a:t> </a:t>
            </a:r>
            <a:r>
              <a:rPr spc="-10" dirty="0"/>
              <a:t>Vision</a:t>
            </a:r>
          </a:p>
        </p:txBody>
      </p:sp>
      <p:sp>
        <p:nvSpPr>
          <p:cNvPr id="3" name="object 3"/>
          <p:cNvSpPr txBox="1"/>
          <p:nvPr/>
        </p:nvSpPr>
        <p:spPr>
          <a:xfrm>
            <a:off x="527100" y="1959305"/>
            <a:ext cx="8776335" cy="4433906"/>
          </a:xfrm>
          <a:prstGeom prst="rect">
            <a:avLst/>
          </a:prstGeom>
        </p:spPr>
        <p:txBody>
          <a:bodyPr vert="horz" wrap="square" lIns="0" tIns="12065" rIns="0" bIns="0" rtlCol="0">
            <a:spAutoFit/>
          </a:bodyPr>
          <a:lstStyle/>
          <a:p>
            <a:pPr marL="12700" marR="5080" algn="just">
              <a:lnSpc>
                <a:spcPct val="100000"/>
              </a:lnSpc>
              <a:spcBef>
                <a:spcPts val="1410"/>
              </a:spcBef>
            </a:pPr>
            <a:r>
              <a:rPr lang="de-DE" sz="2400" spc="-10" dirty="0">
                <a:solidFill>
                  <a:schemeClr val="tx1"/>
                </a:solidFill>
                <a:latin typeface="Calibri"/>
                <a:ea typeface="+mn-ea"/>
                <a:cs typeface="Calibri"/>
              </a:rPr>
              <a:t>Dazu gehören medizinische Sachspenden, Austausch von Wissen und Erfahrungen und die Organisation von medizinischen und technischen Workshops.</a:t>
            </a:r>
          </a:p>
          <a:p>
            <a:pPr>
              <a:lnSpc>
                <a:spcPct val="100000"/>
              </a:lnSpc>
            </a:pPr>
            <a:endParaRPr lang="de-DE" sz="2400" spc="-10" dirty="0">
              <a:solidFill>
                <a:schemeClr val="tx1"/>
              </a:solidFill>
              <a:latin typeface="Calibri"/>
              <a:ea typeface="+mn-ea"/>
              <a:cs typeface="Calibri"/>
            </a:endParaRPr>
          </a:p>
          <a:p>
            <a:pPr algn="just">
              <a:spcBef>
                <a:spcPts val="30"/>
              </a:spcBef>
            </a:pPr>
            <a:r>
              <a:rPr lang="de-DE" sz="2400" spc="-10" dirty="0">
                <a:solidFill>
                  <a:schemeClr val="tx1"/>
                </a:solidFill>
                <a:latin typeface="Calibri"/>
                <a:ea typeface="+mn-ea"/>
                <a:cs typeface="Calibri"/>
              </a:rPr>
              <a:t>Unsere Vision ist es, das Krankenhaus </a:t>
            </a:r>
            <a:r>
              <a:rPr lang="de-DE" sz="2400" spc="-10" dirty="0" err="1">
                <a:solidFill>
                  <a:schemeClr val="tx1"/>
                </a:solidFill>
                <a:latin typeface="Calibri"/>
                <a:ea typeface="+mn-ea"/>
                <a:cs typeface="Calibri"/>
              </a:rPr>
              <a:t>Yirgalem</a:t>
            </a:r>
            <a:r>
              <a:rPr lang="de-DE" sz="2400" spc="-10" dirty="0">
                <a:solidFill>
                  <a:schemeClr val="tx1"/>
                </a:solidFill>
                <a:latin typeface="Calibri"/>
                <a:ea typeface="+mn-ea"/>
                <a:cs typeface="Calibri"/>
              </a:rPr>
              <a:t> General Hospital im Süden Äthiopiens zu unterstützen und für alleingelassene Kinder ein Zuhause zu bauen.</a:t>
            </a:r>
          </a:p>
          <a:p>
            <a:pPr>
              <a:lnSpc>
                <a:spcPct val="100000"/>
              </a:lnSpc>
              <a:spcBef>
                <a:spcPts val="30"/>
              </a:spcBef>
            </a:pPr>
            <a:endParaRPr lang="de-DE" sz="2400" spc="-10" dirty="0">
              <a:solidFill>
                <a:schemeClr val="tx1"/>
              </a:solidFill>
              <a:latin typeface="Calibri"/>
              <a:ea typeface="+mn-ea"/>
              <a:cs typeface="Calibri"/>
            </a:endParaRPr>
          </a:p>
          <a:p>
            <a:pPr marL="12700" algn="just">
              <a:lnSpc>
                <a:spcPct val="100000"/>
              </a:lnSpc>
            </a:pPr>
            <a:r>
              <a:rPr sz="2400" spc="-10" dirty="0">
                <a:solidFill>
                  <a:schemeClr val="tx1"/>
                </a:solidFill>
                <a:latin typeface="Calibri"/>
                <a:ea typeface="+mn-ea"/>
                <a:cs typeface="Calibri"/>
              </a:rPr>
              <a:t>Unser Motto lautet:</a:t>
            </a:r>
          </a:p>
          <a:p>
            <a:pPr marL="12700" algn="just">
              <a:lnSpc>
                <a:spcPct val="100000"/>
              </a:lnSpc>
              <a:spcBef>
                <a:spcPts val="1410"/>
              </a:spcBef>
            </a:pPr>
            <a:r>
              <a:rPr sz="2400" spc="-10" dirty="0">
                <a:solidFill>
                  <a:schemeClr val="tx1"/>
                </a:solidFill>
                <a:latin typeface="Calibri"/>
                <a:ea typeface="+mn-ea"/>
                <a:cs typeface="Calibri"/>
              </a:rPr>
              <a:t>Wachstum durch Zusammenarbeit - Gemeinsam mehr </a:t>
            </a:r>
            <a:r>
              <a:rPr sz="2400" spc="-10" dirty="0" err="1">
                <a:solidFill>
                  <a:schemeClr val="tx1"/>
                </a:solidFill>
                <a:latin typeface="Calibri"/>
                <a:ea typeface="+mn-ea"/>
                <a:cs typeface="Calibri"/>
              </a:rPr>
              <a:t>bewegen</a:t>
            </a:r>
            <a:r>
              <a:rPr sz="2400" spc="-10" dirty="0">
                <a:solidFill>
                  <a:schemeClr val="tx1"/>
                </a:solidFill>
                <a:latin typeface="Calibri"/>
                <a:ea typeface="+mn-ea"/>
                <a:cs typeface="Calibri"/>
              </a:rPr>
              <a:t>.</a:t>
            </a:r>
            <a:endParaRPr lang="de-DE" sz="2400" spc="-10" dirty="0">
              <a:solidFill>
                <a:schemeClr val="tx1"/>
              </a:solidFill>
              <a:latin typeface="Calibri"/>
              <a:ea typeface="+mn-ea"/>
              <a:cs typeface="Calibri"/>
            </a:endParaRPr>
          </a:p>
          <a:p>
            <a:pPr marL="12700" algn="just">
              <a:lnSpc>
                <a:spcPct val="100000"/>
              </a:lnSpc>
              <a:spcBef>
                <a:spcPts val="1410"/>
              </a:spcBef>
            </a:pPr>
            <a:endParaRPr lang="de-DE" sz="2400" spc="-10" dirty="0">
              <a:solidFill>
                <a:schemeClr val="tx1"/>
              </a:solidFill>
              <a:latin typeface="Calibri"/>
              <a:ea typeface="+mn-ea"/>
              <a:cs typeface="Calibri"/>
            </a:endParaRPr>
          </a:p>
        </p:txBody>
      </p:sp>
      <p:pic>
        <p:nvPicPr>
          <p:cNvPr id="4" name="object 4"/>
          <p:cNvPicPr/>
          <p:nvPr/>
        </p:nvPicPr>
        <p:blipFill>
          <a:blip r:embed="rId2" cstate="print"/>
          <a:stretch>
            <a:fillRect/>
          </a:stretch>
        </p:blipFill>
        <p:spPr>
          <a:xfrm>
            <a:off x="183239" y="174205"/>
            <a:ext cx="794038" cy="78771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5660" y="633730"/>
            <a:ext cx="5868035" cy="574040"/>
          </a:xfrm>
          <a:prstGeom prst="rect">
            <a:avLst/>
          </a:prstGeom>
        </p:spPr>
        <p:txBody>
          <a:bodyPr vert="horz" wrap="square" lIns="0" tIns="12700" rIns="0" bIns="0" rtlCol="0">
            <a:spAutoFit/>
          </a:bodyPr>
          <a:lstStyle/>
          <a:p>
            <a:pPr marL="12700" algn="ctr">
              <a:lnSpc>
                <a:spcPct val="100000"/>
              </a:lnSpc>
              <a:spcBef>
                <a:spcPts val="100"/>
              </a:spcBef>
            </a:pPr>
            <a:r>
              <a:rPr lang="de-DE" dirty="0"/>
              <a:t>Veranstaltung</a:t>
            </a:r>
            <a:endParaRPr spc="-10" dirty="0"/>
          </a:p>
        </p:txBody>
      </p:sp>
      <p:pic>
        <p:nvPicPr>
          <p:cNvPr id="4" name="object 4"/>
          <p:cNvPicPr/>
          <p:nvPr/>
        </p:nvPicPr>
        <p:blipFill>
          <a:blip r:embed="rId2" cstate="print"/>
          <a:stretch>
            <a:fillRect/>
          </a:stretch>
        </p:blipFill>
        <p:spPr>
          <a:xfrm>
            <a:off x="183239" y="174205"/>
            <a:ext cx="794038" cy="787713"/>
          </a:xfrm>
          <a:prstGeom prst="rect">
            <a:avLst/>
          </a:prstGeom>
        </p:spPr>
      </p:pic>
      <p:pic>
        <p:nvPicPr>
          <p:cNvPr id="6" name="Grafik 5" descr="Ein Bild, das Text, Mann, Person, Kleidung enthält.&#10;&#10;Automatisch generierte Beschreibung">
            <a:extLst>
              <a:ext uri="{FF2B5EF4-FFF2-40B4-BE49-F238E27FC236}">
                <a16:creationId xmlns:a16="http://schemas.microsoft.com/office/drawing/2014/main" id="{FC231834-ABA7-05C3-7A30-24494D92B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987" y="1571625"/>
            <a:ext cx="4695825" cy="4695825"/>
          </a:xfrm>
          <a:prstGeom prst="rect">
            <a:avLst/>
          </a:prstGeom>
        </p:spPr>
      </p:pic>
    </p:spTree>
    <p:extLst>
      <p:ext uri="{BB962C8B-B14F-4D97-AF65-F5344CB8AC3E}">
        <p14:creationId xmlns:p14="http://schemas.microsoft.com/office/powerpoint/2010/main" val="1913801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62889" rIns="0" bIns="0" rtlCol="0">
            <a:spAutoFit/>
          </a:bodyPr>
          <a:lstStyle/>
          <a:p>
            <a:pPr marL="2374265">
              <a:lnSpc>
                <a:spcPct val="100000"/>
              </a:lnSpc>
              <a:spcBef>
                <a:spcPts val="100"/>
              </a:spcBef>
            </a:pPr>
            <a:r>
              <a:rPr dirty="0"/>
              <a:t>Vielen</a:t>
            </a:r>
            <a:r>
              <a:rPr spc="-80" dirty="0"/>
              <a:t> </a:t>
            </a:r>
            <a:r>
              <a:rPr spc="-10" dirty="0"/>
              <a:t>Dank!</a:t>
            </a:r>
          </a:p>
        </p:txBody>
      </p:sp>
      <p:sp>
        <p:nvSpPr>
          <p:cNvPr id="3" name="object 3"/>
          <p:cNvSpPr txBox="1"/>
          <p:nvPr/>
        </p:nvSpPr>
        <p:spPr>
          <a:xfrm>
            <a:off x="225348" y="1803908"/>
            <a:ext cx="8799830" cy="5055230"/>
          </a:xfrm>
          <a:prstGeom prst="rect">
            <a:avLst/>
          </a:prstGeom>
        </p:spPr>
        <p:txBody>
          <a:bodyPr vert="horz" wrap="square" lIns="0" tIns="190500" rIns="0" bIns="0" rtlCol="0">
            <a:spAutoFit/>
          </a:bodyPr>
          <a:lstStyle/>
          <a:p>
            <a:pPr marL="12700">
              <a:lnSpc>
                <a:spcPct val="100000"/>
              </a:lnSpc>
              <a:spcBef>
                <a:spcPts val="1500"/>
              </a:spcBef>
            </a:pPr>
            <a:r>
              <a:rPr sz="2400" dirty="0">
                <a:latin typeface="Arial"/>
                <a:cs typeface="Arial"/>
              </a:rPr>
              <a:t>Ärzte</a:t>
            </a:r>
            <a:r>
              <a:rPr sz="2400" spc="-30" dirty="0">
                <a:latin typeface="Arial"/>
                <a:cs typeface="Arial"/>
              </a:rPr>
              <a:t> </a:t>
            </a:r>
            <a:r>
              <a:rPr sz="2400" dirty="0">
                <a:latin typeface="Arial"/>
                <a:cs typeface="Arial"/>
              </a:rPr>
              <a:t>für</a:t>
            </a:r>
            <a:r>
              <a:rPr sz="2400" spc="-20" dirty="0">
                <a:latin typeface="Arial"/>
                <a:cs typeface="Arial"/>
              </a:rPr>
              <a:t> </a:t>
            </a:r>
            <a:r>
              <a:rPr sz="2400" dirty="0">
                <a:latin typeface="Arial"/>
                <a:cs typeface="Arial"/>
              </a:rPr>
              <a:t>Äthiopien</a:t>
            </a:r>
            <a:r>
              <a:rPr sz="2400" spc="25" dirty="0">
                <a:latin typeface="Arial"/>
                <a:cs typeface="Arial"/>
              </a:rPr>
              <a:t> </a:t>
            </a:r>
            <a:r>
              <a:rPr sz="2400" dirty="0">
                <a:latin typeface="Arial"/>
                <a:cs typeface="Arial"/>
              </a:rPr>
              <a:t>e.</a:t>
            </a:r>
            <a:r>
              <a:rPr sz="2400" spc="-10" dirty="0">
                <a:latin typeface="Arial"/>
                <a:cs typeface="Arial"/>
              </a:rPr>
              <a:t> </a:t>
            </a:r>
            <a:r>
              <a:rPr sz="2400" spc="-25" dirty="0">
                <a:latin typeface="Arial"/>
                <a:cs typeface="Arial"/>
              </a:rPr>
              <a:t>V.</a:t>
            </a:r>
            <a:endParaRPr sz="2400" dirty="0">
              <a:latin typeface="Arial"/>
              <a:cs typeface="Arial"/>
            </a:endParaRPr>
          </a:p>
          <a:p>
            <a:pPr marL="12700">
              <a:lnSpc>
                <a:spcPct val="100000"/>
              </a:lnSpc>
              <a:spcBef>
                <a:spcPts val="1405"/>
              </a:spcBef>
            </a:pPr>
            <a:r>
              <a:rPr sz="2400" dirty="0">
                <a:latin typeface="Arial"/>
                <a:cs typeface="Arial"/>
              </a:rPr>
              <a:t>E-Mail:</a:t>
            </a:r>
            <a:r>
              <a:rPr sz="2400" spc="-10" dirty="0">
                <a:latin typeface="Arial"/>
                <a:cs typeface="Arial"/>
              </a:rPr>
              <a:t> </a:t>
            </a:r>
            <a:r>
              <a:rPr sz="2400" u="sng" spc="-10" dirty="0">
                <a:solidFill>
                  <a:srgbClr val="0462C1"/>
                </a:solidFill>
                <a:uFill>
                  <a:solidFill>
                    <a:srgbClr val="0462C1"/>
                  </a:solidFill>
                </a:uFill>
                <a:latin typeface="Arial"/>
                <a:cs typeface="Arial"/>
                <a:hlinkClick r:id="rId2"/>
              </a:rPr>
              <a:t>info@doctorsforethiopia.com</a:t>
            </a:r>
            <a:endParaRPr sz="2400" dirty="0">
              <a:latin typeface="Arial"/>
              <a:cs typeface="Arial"/>
            </a:endParaRPr>
          </a:p>
          <a:p>
            <a:pPr marL="12700" marR="5080">
              <a:lnSpc>
                <a:spcPts val="4280"/>
              </a:lnSpc>
              <a:spcBef>
                <a:spcPts val="370"/>
              </a:spcBef>
            </a:pPr>
            <a:r>
              <a:rPr sz="2400" dirty="0">
                <a:latin typeface="Arial"/>
                <a:cs typeface="Arial"/>
              </a:rPr>
              <a:t>Facebook:</a:t>
            </a:r>
            <a:r>
              <a:rPr sz="2400" spc="-20" dirty="0">
                <a:latin typeface="Arial"/>
                <a:cs typeface="Arial"/>
              </a:rPr>
              <a:t> </a:t>
            </a:r>
            <a:r>
              <a:rPr sz="2400" u="sng" spc="-10" dirty="0">
                <a:solidFill>
                  <a:srgbClr val="0462C1"/>
                </a:solidFill>
                <a:uFill>
                  <a:solidFill>
                    <a:srgbClr val="0462C1"/>
                  </a:solidFill>
                </a:uFill>
                <a:latin typeface="Arial"/>
                <a:cs typeface="Arial"/>
                <a:hlinkClick r:id="rId3"/>
              </a:rPr>
              <a:t>https://www.facebook.com/groups/195415757923353/</a:t>
            </a:r>
            <a:r>
              <a:rPr sz="2400" spc="-10" dirty="0">
                <a:solidFill>
                  <a:srgbClr val="0462C1"/>
                </a:solidFill>
                <a:latin typeface="Arial"/>
                <a:cs typeface="Arial"/>
              </a:rPr>
              <a:t> </a:t>
            </a:r>
            <a:endParaRPr lang="de-DE" sz="2400" spc="-10" dirty="0">
              <a:solidFill>
                <a:srgbClr val="0462C1"/>
              </a:solidFill>
              <a:latin typeface="Arial"/>
              <a:cs typeface="Arial"/>
            </a:endParaRPr>
          </a:p>
          <a:p>
            <a:pPr marL="12700" marR="5080">
              <a:lnSpc>
                <a:spcPts val="4280"/>
              </a:lnSpc>
              <a:spcBef>
                <a:spcPts val="370"/>
              </a:spcBef>
            </a:pPr>
            <a:r>
              <a:rPr lang="de-DE" sz="2400" spc="-20" dirty="0">
                <a:latin typeface="Arial"/>
                <a:cs typeface="Arial"/>
              </a:rPr>
              <a:t>Website: </a:t>
            </a:r>
            <a:r>
              <a:rPr lang="de-DE" sz="2400" spc="-20" dirty="0">
                <a:latin typeface="Arial"/>
                <a:cs typeface="Arial"/>
                <a:hlinkClick r:id="rId4"/>
              </a:rPr>
              <a:t>https://</a:t>
            </a:r>
            <a:r>
              <a:rPr lang="de-DE" sz="2400" dirty="0">
                <a:hlinkClick r:id="rId4"/>
              </a:rPr>
              <a:t>aerztefueraethiopien.de</a:t>
            </a:r>
            <a:r>
              <a:rPr lang="de-DE" sz="2400" dirty="0"/>
              <a:t> </a:t>
            </a:r>
            <a:endParaRPr lang="de-DE" sz="2400" spc="-20" dirty="0">
              <a:latin typeface="Arial"/>
              <a:cs typeface="Arial"/>
            </a:endParaRPr>
          </a:p>
          <a:p>
            <a:pPr marL="12700" marR="5080">
              <a:lnSpc>
                <a:spcPts val="4280"/>
              </a:lnSpc>
              <a:spcBef>
                <a:spcPts val="370"/>
              </a:spcBef>
            </a:pPr>
            <a:r>
              <a:rPr sz="2400" spc="-20" dirty="0" err="1">
                <a:latin typeface="Arial"/>
                <a:cs typeface="Arial"/>
              </a:rPr>
              <a:t>Telefonnummer</a:t>
            </a:r>
            <a:r>
              <a:rPr sz="2400" spc="-20" dirty="0">
                <a:latin typeface="Arial"/>
                <a:cs typeface="Arial"/>
              </a:rPr>
              <a:t>:</a:t>
            </a:r>
            <a:r>
              <a:rPr sz="2400" spc="-55" dirty="0">
                <a:latin typeface="Arial"/>
                <a:cs typeface="Arial"/>
              </a:rPr>
              <a:t> </a:t>
            </a:r>
            <a:r>
              <a:rPr sz="2400" dirty="0">
                <a:latin typeface="Arial"/>
                <a:cs typeface="Arial"/>
              </a:rPr>
              <a:t>0176</a:t>
            </a:r>
            <a:r>
              <a:rPr sz="2400" spc="-45" dirty="0">
                <a:latin typeface="Arial"/>
                <a:cs typeface="Arial"/>
              </a:rPr>
              <a:t> </a:t>
            </a:r>
            <a:r>
              <a:rPr sz="2400" spc="-10" dirty="0">
                <a:latin typeface="Arial"/>
                <a:cs typeface="Arial"/>
              </a:rPr>
              <a:t>63700356</a:t>
            </a:r>
            <a:endParaRPr sz="2400" dirty="0">
              <a:latin typeface="Arial"/>
              <a:cs typeface="Arial"/>
            </a:endParaRPr>
          </a:p>
          <a:p>
            <a:pPr marL="12700">
              <a:lnSpc>
                <a:spcPct val="100000"/>
              </a:lnSpc>
              <a:spcBef>
                <a:spcPts val="1035"/>
              </a:spcBef>
            </a:pPr>
            <a:r>
              <a:rPr sz="2400" dirty="0" err="1">
                <a:latin typeface="Arial"/>
                <a:cs typeface="Arial"/>
              </a:rPr>
              <a:t>Tigest</a:t>
            </a:r>
            <a:r>
              <a:rPr sz="2400" spc="-55" dirty="0">
                <a:latin typeface="Arial"/>
                <a:cs typeface="Arial"/>
              </a:rPr>
              <a:t> </a:t>
            </a:r>
            <a:r>
              <a:rPr sz="2400" spc="-10" dirty="0" err="1">
                <a:latin typeface="Arial"/>
                <a:cs typeface="Arial"/>
              </a:rPr>
              <a:t>Sebeczek-Lakew</a:t>
            </a:r>
            <a:r>
              <a:rPr lang="de-DE" sz="2400" spc="-10" dirty="0">
                <a:latin typeface="Arial"/>
                <a:cs typeface="Arial"/>
              </a:rPr>
              <a:t>, Vorstandsvorsitzende</a:t>
            </a:r>
            <a:endParaRPr sz="2700" dirty="0">
              <a:latin typeface="Arial"/>
              <a:cs typeface="Arial"/>
            </a:endParaRPr>
          </a:p>
          <a:p>
            <a:pPr>
              <a:lnSpc>
                <a:spcPct val="100000"/>
              </a:lnSpc>
              <a:spcBef>
                <a:spcPts val="50"/>
              </a:spcBef>
            </a:pPr>
            <a:endParaRPr sz="2200" dirty="0">
              <a:latin typeface="Arial"/>
              <a:cs typeface="Arial"/>
            </a:endParaRPr>
          </a:p>
          <a:p>
            <a:pPr marL="12700">
              <a:lnSpc>
                <a:spcPct val="100000"/>
              </a:lnSpc>
            </a:pPr>
            <a:r>
              <a:rPr sz="2400" dirty="0">
                <a:latin typeface="Arial"/>
                <a:cs typeface="Arial"/>
              </a:rPr>
              <a:t>Ein</a:t>
            </a:r>
            <a:r>
              <a:rPr sz="2400" spc="-45" dirty="0">
                <a:latin typeface="Arial"/>
                <a:cs typeface="Arial"/>
              </a:rPr>
              <a:t> </a:t>
            </a:r>
            <a:r>
              <a:rPr sz="2400" dirty="0">
                <a:latin typeface="Arial"/>
                <a:cs typeface="Arial"/>
              </a:rPr>
              <a:t>äthiopisches</a:t>
            </a:r>
            <a:r>
              <a:rPr sz="2400" spc="-5" dirty="0">
                <a:latin typeface="Arial"/>
                <a:cs typeface="Arial"/>
              </a:rPr>
              <a:t> </a:t>
            </a:r>
            <a:r>
              <a:rPr sz="2400" dirty="0">
                <a:latin typeface="Arial"/>
                <a:cs typeface="Arial"/>
              </a:rPr>
              <a:t>Sprichwort</a:t>
            </a:r>
            <a:r>
              <a:rPr sz="2400" spc="-20" dirty="0">
                <a:latin typeface="Arial"/>
                <a:cs typeface="Arial"/>
              </a:rPr>
              <a:t> </a:t>
            </a:r>
            <a:r>
              <a:rPr sz="2400" spc="-10" dirty="0">
                <a:latin typeface="Arial"/>
                <a:cs typeface="Arial"/>
              </a:rPr>
              <a:t>sagt:</a:t>
            </a:r>
            <a:endParaRPr sz="2400" dirty="0">
              <a:latin typeface="Arial"/>
              <a:cs typeface="Arial"/>
            </a:endParaRPr>
          </a:p>
          <a:p>
            <a:pPr marL="12700" marR="28575">
              <a:lnSpc>
                <a:spcPct val="100000"/>
              </a:lnSpc>
              <a:spcBef>
                <a:spcPts val="1395"/>
              </a:spcBef>
            </a:pPr>
            <a:r>
              <a:rPr sz="2400" b="1" dirty="0">
                <a:latin typeface="Arial"/>
                <a:cs typeface="Arial"/>
              </a:rPr>
              <a:t>Die</a:t>
            </a:r>
            <a:r>
              <a:rPr sz="2400" b="1" spc="-15" dirty="0">
                <a:latin typeface="Arial"/>
                <a:cs typeface="Arial"/>
              </a:rPr>
              <a:t> </a:t>
            </a:r>
            <a:r>
              <a:rPr sz="2400" b="1" dirty="0">
                <a:latin typeface="Arial"/>
                <a:cs typeface="Arial"/>
              </a:rPr>
              <a:t>Beschenkten</a:t>
            </a:r>
            <a:r>
              <a:rPr sz="2400" b="1" spc="5" dirty="0">
                <a:latin typeface="Arial"/>
                <a:cs typeface="Arial"/>
              </a:rPr>
              <a:t> </a:t>
            </a:r>
            <a:r>
              <a:rPr sz="2400" b="1" dirty="0">
                <a:latin typeface="Arial"/>
                <a:cs typeface="Arial"/>
              </a:rPr>
              <a:t>erhalten</a:t>
            </a:r>
            <a:r>
              <a:rPr sz="2400" b="1" spc="-20" dirty="0">
                <a:latin typeface="Arial"/>
                <a:cs typeface="Arial"/>
              </a:rPr>
              <a:t> </a:t>
            </a:r>
            <a:r>
              <a:rPr sz="2400" b="1" dirty="0">
                <a:latin typeface="Arial"/>
                <a:cs typeface="Arial"/>
              </a:rPr>
              <a:t>volle</a:t>
            </a:r>
            <a:r>
              <a:rPr sz="2400" b="1" spc="-30" dirty="0">
                <a:latin typeface="Arial"/>
                <a:cs typeface="Arial"/>
              </a:rPr>
              <a:t> </a:t>
            </a:r>
            <a:r>
              <a:rPr sz="2400" b="1" dirty="0">
                <a:latin typeface="Arial"/>
                <a:cs typeface="Arial"/>
              </a:rPr>
              <a:t>Hände</a:t>
            </a:r>
            <a:r>
              <a:rPr sz="2400" b="1" spc="-5" dirty="0">
                <a:latin typeface="Arial"/>
                <a:cs typeface="Arial"/>
              </a:rPr>
              <a:t> </a:t>
            </a:r>
            <a:r>
              <a:rPr sz="2400" b="1" dirty="0">
                <a:latin typeface="Arial"/>
                <a:cs typeface="Arial"/>
              </a:rPr>
              <a:t>und</a:t>
            </a:r>
            <a:r>
              <a:rPr sz="2400" b="1" spc="-30" dirty="0">
                <a:latin typeface="Arial"/>
                <a:cs typeface="Arial"/>
              </a:rPr>
              <a:t> </a:t>
            </a:r>
            <a:r>
              <a:rPr sz="2400" b="1" dirty="0">
                <a:latin typeface="Arial"/>
                <a:cs typeface="Arial"/>
              </a:rPr>
              <a:t>die</a:t>
            </a:r>
            <a:r>
              <a:rPr sz="2400" b="1" spc="-25" dirty="0">
                <a:latin typeface="Arial"/>
                <a:cs typeface="Arial"/>
              </a:rPr>
              <a:t> </a:t>
            </a:r>
            <a:r>
              <a:rPr sz="2400" b="1" spc="-10" dirty="0">
                <a:latin typeface="Arial"/>
                <a:cs typeface="Arial"/>
              </a:rPr>
              <a:t>Schenkenden </a:t>
            </a:r>
            <a:r>
              <a:rPr sz="2400" b="1" dirty="0">
                <a:latin typeface="Arial"/>
                <a:cs typeface="Arial"/>
              </a:rPr>
              <a:t>volle</a:t>
            </a:r>
            <a:r>
              <a:rPr sz="2400" b="1" spc="-40" dirty="0">
                <a:latin typeface="Arial"/>
                <a:cs typeface="Arial"/>
              </a:rPr>
              <a:t> </a:t>
            </a:r>
            <a:r>
              <a:rPr sz="2400" b="1" spc="-10" dirty="0">
                <a:latin typeface="Arial"/>
                <a:cs typeface="Arial"/>
              </a:rPr>
              <a:t>Herzen.</a:t>
            </a:r>
            <a:endParaRPr sz="2400" dirty="0">
              <a:latin typeface="Arial"/>
              <a:cs typeface="Arial"/>
            </a:endParaRPr>
          </a:p>
        </p:txBody>
      </p:sp>
      <p:pic>
        <p:nvPicPr>
          <p:cNvPr id="4" name="object 4"/>
          <p:cNvPicPr/>
          <p:nvPr/>
        </p:nvPicPr>
        <p:blipFill>
          <a:blip r:embed="rId5" cstate="print"/>
          <a:stretch>
            <a:fillRect/>
          </a:stretch>
        </p:blipFill>
        <p:spPr>
          <a:xfrm>
            <a:off x="299437" y="293097"/>
            <a:ext cx="1246700" cy="12456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72332" y="633730"/>
            <a:ext cx="2737485" cy="574040"/>
          </a:xfrm>
          <a:prstGeom prst="rect">
            <a:avLst/>
          </a:prstGeom>
        </p:spPr>
        <p:txBody>
          <a:bodyPr vert="horz" wrap="square" lIns="0" tIns="12700" rIns="0" bIns="0" rtlCol="0">
            <a:spAutoFit/>
          </a:bodyPr>
          <a:lstStyle/>
          <a:p>
            <a:pPr marL="12700">
              <a:lnSpc>
                <a:spcPct val="100000"/>
              </a:lnSpc>
              <a:spcBef>
                <a:spcPts val="100"/>
              </a:spcBef>
            </a:pPr>
            <a:r>
              <a:rPr dirty="0"/>
              <a:t>Wer</a:t>
            </a:r>
            <a:r>
              <a:rPr spc="-35" dirty="0"/>
              <a:t> </a:t>
            </a:r>
            <a:r>
              <a:rPr dirty="0"/>
              <a:t>wir</a:t>
            </a:r>
            <a:r>
              <a:rPr spc="-30" dirty="0"/>
              <a:t> </a:t>
            </a:r>
            <a:r>
              <a:rPr spc="-20" dirty="0"/>
              <a:t>sind</a:t>
            </a:r>
          </a:p>
        </p:txBody>
      </p:sp>
      <p:sp>
        <p:nvSpPr>
          <p:cNvPr id="3" name="object 3"/>
          <p:cNvSpPr txBox="1"/>
          <p:nvPr/>
        </p:nvSpPr>
        <p:spPr>
          <a:xfrm>
            <a:off x="490524" y="1836700"/>
            <a:ext cx="4367530" cy="3120390"/>
          </a:xfrm>
          <a:prstGeom prst="rect">
            <a:avLst/>
          </a:prstGeom>
        </p:spPr>
        <p:txBody>
          <a:bodyPr vert="horz" wrap="square" lIns="0" tIns="13335" rIns="0" bIns="0" rtlCol="0">
            <a:spAutoFit/>
          </a:bodyPr>
          <a:lstStyle/>
          <a:p>
            <a:pPr marL="12700" marR="205740">
              <a:lnSpc>
                <a:spcPct val="100000"/>
              </a:lnSpc>
              <a:spcBef>
                <a:spcPts val="105"/>
              </a:spcBef>
            </a:pPr>
            <a:r>
              <a:rPr sz="1400" dirty="0">
                <a:latin typeface="Arial"/>
                <a:cs typeface="Arial"/>
              </a:rPr>
              <a:t>Ärzte</a:t>
            </a:r>
            <a:r>
              <a:rPr sz="1400" spc="-55" dirty="0">
                <a:latin typeface="Arial"/>
                <a:cs typeface="Arial"/>
              </a:rPr>
              <a:t> </a:t>
            </a:r>
            <a:r>
              <a:rPr sz="1400" dirty="0">
                <a:latin typeface="Arial"/>
                <a:cs typeface="Arial"/>
              </a:rPr>
              <a:t>für</a:t>
            </a:r>
            <a:r>
              <a:rPr sz="1400" spc="-35" dirty="0">
                <a:latin typeface="Arial"/>
                <a:cs typeface="Arial"/>
              </a:rPr>
              <a:t> </a:t>
            </a:r>
            <a:r>
              <a:rPr sz="1400" dirty="0">
                <a:latin typeface="Arial"/>
                <a:cs typeface="Arial"/>
              </a:rPr>
              <a:t>Äthiopien</a:t>
            </a:r>
            <a:r>
              <a:rPr sz="1400" spc="-50" dirty="0">
                <a:latin typeface="Arial"/>
                <a:cs typeface="Arial"/>
              </a:rPr>
              <a:t> </a:t>
            </a:r>
            <a:r>
              <a:rPr sz="1400" dirty="0">
                <a:latin typeface="Arial"/>
                <a:cs typeface="Arial"/>
              </a:rPr>
              <a:t>ist</a:t>
            </a:r>
            <a:r>
              <a:rPr sz="1400" spc="-30" dirty="0">
                <a:latin typeface="Arial"/>
                <a:cs typeface="Arial"/>
              </a:rPr>
              <a:t> </a:t>
            </a:r>
            <a:r>
              <a:rPr sz="1400" dirty="0">
                <a:latin typeface="Arial"/>
                <a:cs typeface="Arial"/>
              </a:rPr>
              <a:t>ein</a:t>
            </a:r>
            <a:r>
              <a:rPr sz="1400" spc="-40" dirty="0">
                <a:latin typeface="Arial"/>
                <a:cs typeface="Arial"/>
              </a:rPr>
              <a:t> </a:t>
            </a:r>
            <a:r>
              <a:rPr sz="1400" dirty="0">
                <a:latin typeface="Arial"/>
                <a:cs typeface="Arial"/>
              </a:rPr>
              <a:t>in</a:t>
            </a:r>
            <a:r>
              <a:rPr sz="1400" spc="-25" dirty="0">
                <a:latin typeface="Arial"/>
                <a:cs typeface="Arial"/>
              </a:rPr>
              <a:t> </a:t>
            </a:r>
            <a:r>
              <a:rPr sz="1400" dirty="0">
                <a:latin typeface="Arial"/>
                <a:cs typeface="Arial"/>
              </a:rPr>
              <a:t>Deutschland</a:t>
            </a:r>
            <a:r>
              <a:rPr sz="1400" spc="-55" dirty="0">
                <a:latin typeface="Arial"/>
                <a:cs typeface="Arial"/>
              </a:rPr>
              <a:t> </a:t>
            </a:r>
            <a:r>
              <a:rPr sz="1400" spc="-10" dirty="0">
                <a:latin typeface="Arial"/>
                <a:cs typeface="Arial"/>
              </a:rPr>
              <a:t>registrierter Verein.</a:t>
            </a:r>
            <a:endParaRPr sz="1400" dirty="0">
              <a:latin typeface="Arial"/>
              <a:cs typeface="Arial"/>
            </a:endParaRPr>
          </a:p>
          <a:p>
            <a:pPr>
              <a:lnSpc>
                <a:spcPct val="100000"/>
              </a:lnSpc>
              <a:spcBef>
                <a:spcPts val="20"/>
              </a:spcBef>
            </a:pPr>
            <a:endParaRPr sz="1200" dirty="0">
              <a:latin typeface="Arial"/>
              <a:cs typeface="Arial"/>
            </a:endParaRPr>
          </a:p>
          <a:p>
            <a:pPr marL="12700" marR="255904">
              <a:lnSpc>
                <a:spcPct val="100000"/>
              </a:lnSpc>
            </a:pPr>
            <a:r>
              <a:rPr sz="1400" dirty="0">
                <a:latin typeface="Arial"/>
                <a:cs typeface="Arial"/>
              </a:rPr>
              <a:t>Die</a:t>
            </a:r>
            <a:r>
              <a:rPr sz="1400" spc="-30" dirty="0">
                <a:latin typeface="Arial"/>
                <a:cs typeface="Arial"/>
              </a:rPr>
              <a:t> </a:t>
            </a:r>
            <a:r>
              <a:rPr sz="1400" dirty="0">
                <a:latin typeface="Arial"/>
                <a:cs typeface="Arial"/>
              </a:rPr>
              <a:t>Idee</a:t>
            </a:r>
            <a:r>
              <a:rPr sz="1400" spc="-35" dirty="0">
                <a:latin typeface="Arial"/>
                <a:cs typeface="Arial"/>
              </a:rPr>
              <a:t> </a:t>
            </a:r>
            <a:r>
              <a:rPr sz="1400" dirty="0">
                <a:latin typeface="Arial"/>
                <a:cs typeface="Arial"/>
              </a:rPr>
              <a:t>wurde</a:t>
            </a:r>
            <a:r>
              <a:rPr sz="1400" spc="-30" dirty="0">
                <a:latin typeface="Arial"/>
                <a:cs typeface="Arial"/>
              </a:rPr>
              <a:t> </a:t>
            </a:r>
            <a:r>
              <a:rPr sz="1400" dirty="0">
                <a:latin typeface="Arial"/>
                <a:cs typeface="Arial"/>
              </a:rPr>
              <a:t>2014</a:t>
            </a:r>
            <a:r>
              <a:rPr sz="1400" spc="-50" dirty="0">
                <a:latin typeface="Arial"/>
                <a:cs typeface="Arial"/>
              </a:rPr>
              <a:t> </a:t>
            </a:r>
            <a:r>
              <a:rPr sz="1400" dirty="0">
                <a:latin typeface="Arial"/>
                <a:cs typeface="Arial"/>
              </a:rPr>
              <a:t>geboren</a:t>
            </a:r>
            <a:r>
              <a:rPr sz="1400" spc="-50" dirty="0">
                <a:latin typeface="Arial"/>
                <a:cs typeface="Arial"/>
              </a:rPr>
              <a:t> </a:t>
            </a:r>
            <a:r>
              <a:rPr sz="1400" dirty="0">
                <a:latin typeface="Arial"/>
                <a:cs typeface="Arial"/>
              </a:rPr>
              <a:t>und</a:t>
            </a:r>
            <a:r>
              <a:rPr sz="1400" spc="-40" dirty="0">
                <a:latin typeface="Arial"/>
                <a:cs typeface="Arial"/>
              </a:rPr>
              <a:t> </a:t>
            </a:r>
            <a:r>
              <a:rPr sz="1400" dirty="0">
                <a:latin typeface="Arial"/>
                <a:cs typeface="Arial"/>
              </a:rPr>
              <a:t>2016</a:t>
            </a:r>
            <a:r>
              <a:rPr sz="1400" spc="-40" dirty="0">
                <a:latin typeface="Arial"/>
                <a:cs typeface="Arial"/>
              </a:rPr>
              <a:t> </a:t>
            </a:r>
            <a:r>
              <a:rPr sz="1400" dirty="0">
                <a:latin typeface="Arial"/>
                <a:cs typeface="Arial"/>
              </a:rPr>
              <a:t>wurde</a:t>
            </a:r>
            <a:r>
              <a:rPr sz="1400" spc="-25" dirty="0">
                <a:latin typeface="Arial"/>
                <a:cs typeface="Arial"/>
              </a:rPr>
              <a:t> der </a:t>
            </a:r>
            <a:r>
              <a:rPr sz="1400" spc="-10" dirty="0">
                <a:latin typeface="Arial"/>
                <a:cs typeface="Arial"/>
              </a:rPr>
              <a:t>Verein</a:t>
            </a:r>
            <a:r>
              <a:rPr sz="1400" spc="-55" dirty="0">
                <a:latin typeface="Arial"/>
                <a:cs typeface="Arial"/>
              </a:rPr>
              <a:t> </a:t>
            </a:r>
            <a:r>
              <a:rPr sz="1400" spc="-10" dirty="0">
                <a:latin typeface="Arial"/>
                <a:cs typeface="Arial"/>
              </a:rPr>
              <a:t>gegründet.</a:t>
            </a:r>
            <a:r>
              <a:rPr sz="1400" spc="-125" dirty="0">
                <a:latin typeface="Arial"/>
                <a:cs typeface="Arial"/>
              </a:rPr>
              <a:t> </a:t>
            </a:r>
            <a:r>
              <a:rPr sz="1400" dirty="0">
                <a:latin typeface="Arial"/>
                <a:cs typeface="Arial"/>
              </a:rPr>
              <a:t>Aktuell</a:t>
            </a:r>
            <a:r>
              <a:rPr sz="1400" spc="-30" dirty="0">
                <a:latin typeface="Arial"/>
                <a:cs typeface="Arial"/>
              </a:rPr>
              <a:t> </a:t>
            </a:r>
            <a:r>
              <a:rPr sz="1400" dirty="0">
                <a:latin typeface="Arial"/>
                <a:cs typeface="Arial"/>
              </a:rPr>
              <a:t>bestehen</a:t>
            </a:r>
            <a:r>
              <a:rPr sz="1400" spc="-55" dirty="0">
                <a:latin typeface="Arial"/>
                <a:cs typeface="Arial"/>
              </a:rPr>
              <a:t> </a:t>
            </a:r>
            <a:r>
              <a:rPr sz="1400" dirty="0">
                <a:latin typeface="Arial"/>
                <a:cs typeface="Arial"/>
              </a:rPr>
              <a:t>wir</a:t>
            </a:r>
            <a:r>
              <a:rPr sz="1400" spc="-10" dirty="0">
                <a:latin typeface="Arial"/>
                <a:cs typeface="Arial"/>
              </a:rPr>
              <a:t> </a:t>
            </a:r>
            <a:r>
              <a:rPr sz="1400" dirty="0">
                <a:latin typeface="Arial"/>
                <a:cs typeface="Arial"/>
              </a:rPr>
              <a:t>aus</a:t>
            </a:r>
            <a:r>
              <a:rPr sz="1400" spc="-25" dirty="0">
                <a:latin typeface="Arial"/>
                <a:cs typeface="Arial"/>
              </a:rPr>
              <a:t> 30 </a:t>
            </a:r>
            <a:r>
              <a:rPr sz="1400" spc="-10" dirty="0">
                <a:latin typeface="Arial"/>
                <a:cs typeface="Arial"/>
              </a:rPr>
              <a:t>Mitgliedern,</a:t>
            </a:r>
            <a:r>
              <a:rPr sz="1400" spc="-60" dirty="0">
                <a:latin typeface="Arial"/>
                <a:cs typeface="Arial"/>
              </a:rPr>
              <a:t> </a:t>
            </a:r>
            <a:r>
              <a:rPr sz="1400" dirty="0">
                <a:latin typeface="Arial"/>
                <a:cs typeface="Arial"/>
              </a:rPr>
              <a:t>von</a:t>
            </a:r>
            <a:r>
              <a:rPr sz="1400" spc="-10" dirty="0">
                <a:latin typeface="Arial"/>
                <a:cs typeface="Arial"/>
              </a:rPr>
              <a:t> </a:t>
            </a:r>
            <a:r>
              <a:rPr sz="1400" dirty="0">
                <a:latin typeface="Arial"/>
                <a:cs typeface="Arial"/>
              </a:rPr>
              <a:t>denen</a:t>
            </a:r>
            <a:r>
              <a:rPr sz="1400" spc="-45" dirty="0">
                <a:latin typeface="Arial"/>
                <a:cs typeface="Arial"/>
              </a:rPr>
              <a:t> </a:t>
            </a:r>
            <a:r>
              <a:rPr sz="1400" dirty="0">
                <a:latin typeface="Arial"/>
                <a:cs typeface="Arial"/>
              </a:rPr>
              <a:t>viele</a:t>
            </a:r>
            <a:r>
              <a:rPr sz="1400" spc="-10" dirty="0">
                <a:latin typeface="Arial"/>
                <a:cs typeface="Arial"/>
              </a:rPr>
              <a:t> </a:t>
            </a:r>
            <a:r>
              <a:rPr sz="1400" dirty="0">
                <a:latin typeface="Arial"/>
                <a:cs typeface="Arial"/>
              </a:rPr>
              <a:t>tatkräftig</a:t>
            </a:r>
            <a:r>
              <a:rPr sz="1400" spc="-50" dirty="0">
                <a:latin typeface="Arial"/>
                <a:cs typeface="Arial"/>
              </a:rPr>
              <a:t> </a:t>
            </a:r>
            <a:r>
              <a:rPr sz="1400" dirty="0">
                <a:latin typeface="Arial"/>
                <a:cs typeface="Arial"/>
              </a:rPr>
              <a:t>mit</a:t>
            </a:r>
            <a:r>
              <a:rPr sz="1400" spc="-15" dirty="0">
                <a:latin typeface="Arial"/>
                <a:cs typeface="Arial"/>
              </a:rPr>
              <a:t> </a:t>
            </a:r>
            <a:r>
              <a:rPr sz="1400" spc="-10" dirty="0">
                <a:latin typeface="Arial"/>
                <a:cs typeface="Arial"/>
              </a:rPr>
              <a:t>anpacken. Vorstand</a:t>
            </a:r>
            <a:r>
              <a:rPr sz="1400" spc="-80" dirty="0">
                <a:latin typeface="Arial"/>
                <a:cs typeface="Arial"/>
              </a:rPr>
              <a:t> </a:t>
            </a:r>
            <a:r>
              <a:rPr sz="1400" dirty="0">
                <a:latin typeface="Arial"/>
                <a:cs typeface="Arial"/>
              </a:rPr>
              <a:t>und</a:t>
            </a:r>
            <a:r>
              <a:rPr sz="1400" spc="-40" dirty="0">
                <a:latin typeface="Arial"/>
                <a:cs typeface="Arial"/>
              </a:rPr>
              <a:t> </a:t>
            </a:r>
            <a:r>
              <a:rPr sz="1400" dirty="0">
                <a:latin typeface="Arial"/>
                <a:cs typeface="Arial"/>
              </a:rPr>
              <a:t>Mitglieder</a:t>
            </a:r>
            <a:r>
              <a:rPr sz="1400" spc="-70" dirty="0">
                <a:latin typeface="Arial"/>
                <a:cs typeface="Arial"/>
              </a:rPr>
              <a:t> </a:t>
            </a:r>
            <a:r>
              <a:rPr sz="1400" dirty="0">
                <a:latin typeface="Arial"/>
                <a:cs typeface="Arial"/>
              </a:rPr>
              <a:t>arbeiten</a:t>
            </a:r>
            <a:r>
              <a:rPr sz="1400" spc="-65" dirty="0">
                <a:latin typeface="Arial"/>
                <a:cs typeface="Arial"/>
              </a:rPr>
              <a:t> </a:t>
            </a:r>
            <a:r>
              <a:rPr sz="1400" spc="-10" dirty="0">
                <a:latin typeface="Arial"/>
                <a:cs typeface="Arial"/>
              </a:rPr>
              <a:t>ehrenamtlich.</a:t>
            </a:r>
            <a:endParaRPr sz="1400" dirty="0">
              <a:latin typeface="Arial"/>
              <a:cs typeface="Arial"/>
            </a:endParaRPr>
          </a:p>
          <a:p>
            <a:pPr>
              <a:lnSpc>
                <a:spcPct val="100000"/>
              </a:lnSpc>
              <a:spcBef>
                <a:spcPts val="30"/>
              </a:spcBef>
            </a:pPr>
            <a:endParaRPr sz="1200" dirty="0">
              <a:latin typeface="Arial"/>
              <a:cs typeface="Arial"/>
            </a:endParaRPr>
          </a:p>
          <a:p>
            <a:pPr marL="12700" marR="5080">
              <a:lnSpc>
                <a:spcPct val="100000"/>
              </a:lnSpc>
            </a:pPr>
            <a:r>
              <a:rPr sz="1400" dirty="0">
                <a:latin typeface="Arial"/>
                <a:cs typeface="Arial"/>
              </a:rPr>
              <a:t>Unser</a:t>
            </a:r>
            <a:r>
              <a:rPr sz="1400" spc="-60" dirty="0">
                <a:latin typeface="Arial"/>
                <a:cs typeface="Arial"/>
              </a:rPr>
              <a:t> </a:t>
            </a:r>
            <a:r>
              <a:rPr sz="1400" spc="-10" dirty="0">
                <a:latin typeface="Arial"/>
                <a:cs typeface="Arial"/>
              </a:rPr>
              <a:t>Verein</a:t>
            </a:r>
            <a:r>
              <a:rPr sz="1400" spc="-40" dirty="0">
                <a:latin typeface="Arial"/>
                <a:cs typeface="Arial"/>
              </a:rPr>
              <a:t> </a:t>
            </a:r>
            <a:r>
              <a:rPr sz="1400" dirty="0">
                <a:latin typeface="Arial"/>
                <a:cs typeface="Arial"/>
              </a:rPr>
              <a:t>ist</a:t>
            </a:r>
            <a:r>
              <a:rPr sz="1400" spc="-30" dirty="0">
                <a:latin typeface="Arial"/>
                <a:cs typeface="Arial"/>
              </a:rPr>
              <a:t> </a:t>
            </a:r>
            <a:r>
              <a:rPr sz="1400" spc="-10" dirty="0">
                <a:latin typeface="Arial"/>
                <a:cs typeface="Arial"/>
              </a:rPr>
              <a:t>beim</a:t>
            </a:r>
            <a:r>
              <a:rPr sz="1400" spc="-100" dirty="0">
                <a:latin typeface="Arial"/>
                <a:cs typeface="Arial"/>
              </a:rPr>
              <a:t> </a:t>
            </a:r>
            <a:r>
              <a:rPr sz="1400" dirty="0">
                <a:latin typeface="Arial"/>
                <a:cs typeface="Arial"/>
              </a:rPr>
              <a:t>Amtsgericht</a:t>
            </a:r>
            <a:r>
              <a:rPr sz="1400" spc="-55" dirty="0">
                <a:latin typeface="Arial"/>
                <a:cs typeface="Arial"/>
              </a:rPr>
              <a:t> </a:t>
            </a:r>
            <a:r>
              <a:rPr sz="1400" dirty="0">
                <a:latin typeface="Arial"/>
                <a:cs typeface="Arial"/>
              </a:rPr>
              <a:t>Siegburg</a:t>
            </a:r>
            <a:r>
              <a:rPr sz="1400" spc="-45" dirty="0">
                <a:latin typeface="Arial"/>
                <a:cs typeface="Arial"/>
              </a:rPr>
              <a:t> </a:t>
            </a:r>
            <a:r>
              <a:rPr sz="1400" dirty="0">
                <a:latin typeface="Arial"/>
                <a:cs typeface="Arial"/>
              </a:rPr>
              <a:t>(Steuer-</a:t>
            </a:r>
            <a:r>
              <a:rPr sz="1400" spc="-25" dirty="0">
                <a:latin typeface="Arial"/>
                <a:cs typeface="Arial"/>
              </a:rPr>
              <a:t>Nr. </a:t>
            </a:r>
            <a:r>
              <a:rPr sz="1400" spc="-10" dirty="0">
                <a:latin typeface="Arial"/>
                <a:cs typeface="Arial"/>
              </a:rPr>
              <a:t>222/5730/1631</a:t>
            </a:r>
            <a:r>
              <a:rPr sz="1400" spc="-110" dirty="0">
                <a:latin typeface="Arial"/>
                <a:cs typeface="Arial"/>
              </a:rPr>
              <a:t> </a:t>
            </a:r>
            <a:r>
              <a:rPr sz="1400" dirty="0">
                <a:latin typeface="Arial"/>
                <a:cs typeface="Arial"/>
              </a:rPr>
              <a:t>Amtsgericht</a:t>
            </a:r>
            <a:r>
              <a:rPr sz="1400" spc="-30" dirty="0">
                <a:latin typeface="Arial"/>
                <a:cs typeface="Arial"/>
              </a:rPr>
              <a:t> </a:t>
            </a:r>
            <a:r>
              <a:rPr sz="1400" dirty="0">
                <a:latin typeface="Arial"/>
                <a:cs typeface="Arial"/>
              </a:rPr>
              <a:t>Siegburg</a:t>
            </a:r>
            <a:r>
              <a:rPr sz="1400" spc="-25" dirty="0">
                <a:latin typeface="Arial"/>
                <a:cs typeface="Arial"/>
              </a:rPr>
              <a:t> </a:t>
            </a:r>
            <a:r>
              <a:rPr sz="1400" dirty="0">
                <a:latin typeface="Arial"/>
                <a:cs typeface="Arial"/>
              </a:rPr>
              <a:t>VR 3420)</a:t>
            </a:r>
            <a:r>
              <a:rPr sz="1400" spc="-10" dirty="0">
                <a:latin typeface="Arial"/>
                <a:cs typeface="Arial"/>
              </a:rPr>
              <a:t> </a:t>
            </a:r>
            <a:r>
              <a:rPr sz="1400" spc="-25" dirty="0">
                <a:latin typeface="Arial"/>
                <a:cs typeface="Arial"/>
              </a:rPr>
              <a:t>als </a:t>
            </a:r>
            <a:r>
              <a:rPr sz="1400" spc="-10" dirty="0">
                <a:latin typeface="Arial"/>
                <a:cs typeface="Arial"/>
              </a:rPr>
              <a:t>gemeinnützig</a:t>
            </a:r>
            <a:r>
              <a:rPr sz="1400" spc="-50" dirty="0">
                <a:latin typeface="Arial"/>
                <a:cs typeface="Arial"/>
              </a:rPr>
              <a:t> </a:t>
            </a:r>
            <a:r>
              <a:rPr sz="1400" dirty="0">
                <a:latin typeface="Arial"/>
                <a:cs typeface="Arial"/>
              </a:rPr>
              <a:t>gemäß</a:t>
            </a:r>
            <a:r>
              <a:rPr sz="1400" spc="-30" dirty="0">
                <a:latin typeface="Arial"/>
                <a:cs typeface="Arial"/>
              </a:rPr>
              <a:t> </a:t>
            </a:r>
            <a:r>
              <a:rPr sz="1400" dirty="0">
                <a:latin typeface="Tahoma"/>
                <a:cs typeface="Tahoma"/>
              </a:rPr>
              <a:t>§</a:t>
            </a:r>
            <a:r>
              <a:rPr sz="1400" spc="-60" dirty="0">
                <a:latin typeface="Tahoma"/>
                <a:cs typeface="Tahoma"/>
              </a:rPr>
              <a:t> </a:t>
            </a:r>
            <a:r>
              <a:rPr sz="1400" dirty="0">
                <a:latin typeface="Arial"/>
                <a:cs typeface="Arial"/>
              </a:rPr>
              <a:t>52</a:t>
            </a:r>
            <a:r>
              <a:rPr sz="1400" spc="-95" dirty="0">
                <a:latin typeface="Arial"/>
                <a:cs typeface="Arial"/>
              </a:rPr>
              <a:t> </a:t>
            </a:r>
            <a:r>
              <a:rPr sz="1400" dirty="0">
                <a:latin typeface="Arial"/>
                <a:cs typeface="Arial"/>
              </a:rPr>
              <a:t>Abs.</a:t>
            </a:r>
            <a:r>
              <a:rPr sz="1400" spc="-30" dirty="0">
                <a:latin typeface="Arial"/>
                <a:cs typeface="Arial"/>
              </a:rPr>
              <a:t> </a:t>
            </a:r>
            <a:r>
              <a:rPr sz="1400" dirty="0">
                <a:latin typeface="Arial"/>
                <a:cs typeface="Arial"/>
              </a:rPr>
              <a:t>2</a:t>
            </a:r>
            <a:r>
              <a:rPr sz="1400" spc="-10" dirty="0">
                <a:latin typeface="Arial"/>
                <a:cs typeface="Arial"/>
              </a:rPr>
              <a:t> </a:t>
            </a:r>
            <a:r>
              <a:rPr sz="1400" dirty="0">
                <a:latin typeface="Arial"/>
                <a:cs typeface="Arial"/>
              </a:rPr>
              <a:t>Satz</a:t>
            </a:r>
            <a:r>
              <a:rPr sz="1400" spc="-20" dirty="0">
                <a:latin typeface="Arial"/>
                <a:cs typeface="Arial"/>
              </a:rPr>
              <a:t> </a:t>
            </a:r>
            <a:r>
              <a:rPr sz="1400" dirty="0">
                <a:latin typeface="Arial"/>
                <a:cs typeface="Arial"/>
              </a:rPr>
              <a:t>1</a:t>
            </a:r>
            <a:r>
              <a:rPr sz="1400" spc="-15" dirty="0">
                <a:latin typeface="Arial"/>
                <a:cs typeface="Arial"/>
              </a:rPr>
              <a:t> </a:t>
            </a:r>
            <a:r>
              <a:rPr sz="1400" spc="-10" dirty="0">
                <a:latin typeface="Arial"/>
                <a:cs typeface="Arial"/>
              </a:rPr>
              <a:t>Nr.</a:t>
            </a:r>
            <a:r>
              <a:rPr sz="1400" spc="-15" dirty="0">
                <a:latin typeface="Arial"/>
                <a:cs typeface="Arial"/>
              </a:rPr>
              <a:t> </a:t>
            </a:r>
            <a:r>
              <a:rPr sz="1400" dirty="0">
                <a:latin typeface="Arial"/>
                <a:cs typeface="Arial"/>
              </a:rPr>
              <a:t>15</a:t>
            </a:r>
            <a:r>
              <a:rPr sz="1400" spc="-100" dirty="0">
                <a:latin typeface="Arial"/>
                <a:cs typeface="Arial"/>
              </a:rPr>
              <a:t> </a:t>
            </a:r>
            <a:r>
              <a:rPr sz="1400" dirty="0">
                <a:latin typeface="Arial"/>
                <a:cs typeface="Arial"/>
              </a:rPr>
              <a:t>AO</a:t>
            </a:r>
            <a:r>
              <a:rPr sz="1400" spc="-10" dirty="0">
                <a:latin typeface="Arial"/>
                <a:cs typeface="Arial"/>
              </a:rPr>
              <a:t> </a:t>
            </a:r>
            <a:r>
              <a:rPr sz="1400" spc="-20" dirty="0">
                <a:latin typeface="Arial"/>
                <a:cs typeface="Arial"/>
              </a:rPr>
              <a:t>seit</a:t>
            </a:r>
            <a:endParaRPr sz="1400" dirty="0">
              <a:latin typeface="Arial"/>
              <a:cs typeface="Arial"/>
            </a:endParaRPr>
          </a:p>
          <a:p>
            <a:pPr marL="12700">
              <a:lnSpc>
                <a:spcPct val="100000"/>
              </a:lnSpc>
            </a:pPr>
            <a:r>
              <a:rPr sz="1400" dirty="0">
                <a:latin typeface="Arial"/>
                <a:cs typeface="Arial"/>
              </a:rPr>
              <a:t>2016</a:t>
            </a:r>
            <a:r>
              <a:rPr sz="1400" spc="-20" dirty="0">
                <a:latin typeface="Arial"/>
                <a:cs typeface="Arial"/>
              </a:rPr>
              <a:t> </a:t>
            </a:r>
            <a:r>
              <a:rPr sz="1400" spc="-10" dirty="0">
                <a:latin typeface="Arial"/>
                <a:cs typeface="Arial"/>
              </a:rPr>
              <a:t>anerkannt.</a:t>
            </a:r>
            <a:endParaRPr sz="1400" dirty="0">
              <a:latin typeface="Arial"/>
              <a:cs typeface="Arial"/>
            </a:endParaRPr>
          </a:p>
          <a:p>
            <a:pPr>
              <a:lnSpc>
                <a:spcPct val="100000"/>
              </a:lnSpc>
              <a:spcBef>
                <a:spcPts val="10"/>
              </a:spcBef>
            </a:pPr>
            <a:endParaRPr sz="1200" dirty="0">
              <a:latin typeface="Arial"/>
              <a:cs typeface="Arial"/>
            </a:endParaRPr>
          </a:p>
          <a:p>
            <a:pPr marL="12700" marR="98425">
              <a:lnSpc>
                <a:spcPct val="100000"/>
              </a:lnSpc>
              <a:spcBef>
                <a:spcPts val="5"/>
              </a:spcBef>
            </a:pPr>
            <a:r>
              <a:rPr sz="1400" dirty="0">
                <a:latin typeface="Arial"/>
                <a:cs typeface="Arial"/>
              </a:rPr>
              <a:t>Der</a:t>
            </a:r>
            <a:r>
              <a:rPr sz="1400" spc="-20" dirty="0">
                <a:latin typeface="Arial"/>
                <a:cs typeface="Arial"/>
              </a:rPr>
              <a:t> Vereins-</a:t>
            </a:r>
            <a:r>
              <a:rPr sz="1400" dirty="0">
                <a:latin typeface="Arial"/>
                <a:cs typeface="Arial"/>
              </a:rPr>
              <a:t>Standort</a:t>
            </a:r>
            <a:r>
              <a:rPr sz="1400" spc="-45" dirty="0">
                <a:latin typeface="Arial"/>
                <a:cs typeface="Arial"/>
              </a:rPr>
              <a:t> </a:t>
            </a:r>
            <a:r>
              <a:rPr sz="1400" dirty="0">
                <a:latin typeface="Arial"/>
                <a:cs typeface="Arial"/>
              </a:rPr>
              <a:t>ist</a:t>
            </a:r>
            <a:r>
              <a:rPr sz="1400" spc="-20" dirty="0">
                <a:latin typeface="Arial"/>
                <a:cs typeface="Arial"/>
              </a:rPr>
              <a:t> </a:t>
            </a:r>
            <a:r>
              <a:rPr sz="1400" dirty="0">
                <a:latin typeface="Arial"/>
                <a:cs typeface="Arial"/>
              </a:rPr>
              <a:t>Sankt</a:t>
            </a:r>
            <a:r>
              <a:rPr sz="1400" spc="-110" dirty="0">
                <a:latin typeface="Arial"/>
                <a:cs typeface="Arial"/>
              </a:rPr>
              <a:t> </a:t>
            </a:r>
            <a:r>
              <a:rPr sz="1400" dirty="0">
                <a:latin typeface="Arial"/>
                <a:cs typeface="Arial"/>
              </a:rPr>
              <a:t>Augustin,</a:t>
            </a:r>
            <a:r>
              <a:rPr sz="1400" spc="-45" dirty="0">
                <a:latin typeface="Arial"/>
                <a:cs typeface="Arial"/>
              </a:rPr>
              <a:t> </a:t>
            </a:r>
            <a:r>
              <a:rPr sz="1400" dirty="0">
                <a:latin typeface="Arial"/>
                <a:cs typeface="Arial"/>
              </a:rPr>
              <a:t>eine</a:t>
            </a:r>
            <a:r>
              <a:rPr sz="1400" spc="-25" dirty="0">
                <a:latin typeface="Arial"/>
                <a:cs typeface="Arial"/>
              </a:rPr>
              <a:t> </a:t>
            </a:r>
            <a:r>
              <a:rPr sz="1400" dirty="0">
                <a:latin typeface="Arial"/>
                <a:cs typeface="Arial"/>
              </a:rPr>
              <a:t>Stadt</a:t>
            </a:r>
            <a:r>
              <a:rPr sz="1400" spc="-35" dirty="0">
                <a:latin typeface="Arial"/>
                <a:cs typeface="Arial"/>
              </a:rPr>
              <a:t> </a:t>
            </a:r>
            <a:r>
              <a:rPr sz="1400" spc="-25" dirty="0">
                <a:latin typeface="Arial"/>
                <a:cs typeface="Arial"/>
              </a:rPr>
              <a:t>im </a:t>
            </a:r>
            <a:r>
              <a:rPr sz="1400" spc="-10" dirty="0">
                <a:latin typeface="Arial"/>
                <a:cs typeface="Arial"/>
              </a:rPr>
              <a:t>Rhein-Sieg-</a:t>
            </a:r>
            <a:r>
              <a:rPr sz="1400" dirty="0">
                <a:latin typeface="Arial"/>
                <a:cs typeface="Arial"/>
              </a:rPr>
              <a:t>Kreis</a:t>
            </a:r>
            <a:r>
              <a:rPr sz="1400" spc="-50" dirty="0">
                <a:latin typeface="Arial"/>
                <a:cs typeface="Arial"/>
              </a:rPr>
              <a:t> </a:t>
            </a:r>
            <a:r>
              <a:rPr sz="1400" dirty="0">
                <a:latin typeface="Arial"/>
                <a:cs typeface="Arial"/>
              </a:rPr>
              <a:t>mit</a:t>
            </a:r>
            <a:r>
              <a:rPr sz="1400" spc="5" dirty="0">
                <a:latin typeface="Arial"/>
                <a:cs typeface="Arial"/>
              </a:rPr>
              <a:t> </a:t>
            </a:r>
            <a:r>
              <a:rPr sz="1400" dirty="0">
                <a:latin typeface="Arial"/>
                <a:cs typeface="Arial"/>
              </a:rPr>
              <a:t>ca.</a:t>
            </a:r>
            <a:r>
              <a:rPr sz="1400" spc="-5" dirty="0">
                <a:latin typeface="Arial"/>
                <a:cs typeface="Arial"/>
              </a:rPr>
              <a:t> </a:t>
            </a:r>
            <a:r>
              <a:rPr sz="1400" dirty="0">
                <a:latin typeface="Arial"/>
                <a:cs typeface="Arial"/>
              </a:rPr>
              <a:t>55.000</a:t>
            </a:r>
            <a:r>
              <a:rPr sz="1400" spc="-30" dirty="0">
                <a:latin typeface="Arial"/>
                <a:cs typeface="Arial"/>
              </a:rPr>
              <a:t> </a:t>
            </a:r>
            <a:r>
              <a:rPr sz="1400" spc="-10" dirty="0">
                <a:latin typeface="Arial"/>
                <a:cs typeface="Arial"/>
              </a:rPr>
              <a:t>Einwohnern.</a:t>
            </a:r>
            <a:endParaRPr sz="1400" dirty="0">
              <a:latin typeface="Arial"/>
              <a:cs typeface="Arial"/>
            </a:endParaRPr>
          </a:p>
        </p:txBody>
      </p:sp>
      <p:sp>
        <p:nvSpPr>
          <p:cNvPr id="4" name="object 4"/>
          <p:cNvSpPr txBox="1"/>
          <p:nvPr/>
        </p:nvSpPr>
        <p:spPr>
          <a:xfrm>
            <a:off x="490524" y="5132324"/>
            <a:ext cx="3633470" cy="453390"/>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Finanziert</a:t>
            </a:r>
            <a:r>
              <a:rPr sz="1400" spc="-65" dirty="0">
                <a:latin typeface="Arial"/>
                <a:cs typeface="Arial"/>
              </a:rPr>
              <a:t> </a:t>
            </a:r>
            <a:r>
              <a:rPr sz="1400" dirty="0">
                <a:latin typeface="Arial"/>
                <a:cs typeface="Arial"/>
              </a:rPr>
              <a:t>wird</a:t>
            </a:r>
            <a:r>
              <a:rPr sz="1400" spc="-20" dirty="0">
                <a:latin typeface="Arial"/>
                <a:cs typeface="Arial"/>
              </a:rPr>
              <a:t> </a:t>
            </a:r>
            <a:r>
              <a:rPr sz="1400" dirty="0">
                <a:latin typeface="Arial"/>
                <a:cs typeface="Arial"/>
              </a:rPr>
              <a:t>der</a:t>
            </a:r>
            <a:r>
              <a:rPr sz="1400" spc="-40" dirty="0">
                <a:latin typeface="Arial"/>
                <a:cs typeface="Arial"/>
              </a:rPr>
              <a:t> </a:t>
            </a:r>
            <a:r>
              <a:rPr sz="1400" spc="-10" dirty="0">
                <a:latin typeface="Arial"/>
                <a:cs typeface="Arial"/>
              </a:rPr>
              <a:t>Verein</a:t>
            </a:r>
            <a:r>
              <a:rPr sz="1400" spc="-55" dirty="0">
                <a:latin typeface="Arial"/>
                <a:cs typeface="Arial"/>
              </a:rPr>
              <a:t> </a:t>
            </a:r>
            <a:r>
              <a:rPr sz="1400" dirty="0">
                <a:latin typeface="Arial"/>
                <a:cs typeface="Arial"/>
              </a:rPr>
              <a:t>durch</a:t>
            </a:r>
            <a:r>
              <a:rPr sz="1400" spc="-50" dirty="0">
                <a:latin typeface="Arial"/>
                <a:cs typeface="Arial"/>
              </a:rPr>
              <a:t> </a:t>
            </a:r>
            <a:r>
              <a:rPr sz="1400" dirty="0">
                <a:latin typeface="Arial"/>
                <a:cs typeface="Arial"/>
              </a:rPr>
              <a:t>Spenden</a:t>
            </a:r>
            <a:r>
              <a:rPr sz="1400" spc="-40" dirty="0">
                <a:latin typeface="Arial"/>
                <a:cs typeface="Arial"/>
              </a:rPr>
              <a:t> </a:t>
            </a:r>
            <a:r>
              <a:rPr sz="1400" spc="-25" dirty="0">
                <a:latin typeface="Arial"/>
                <a:cs typeface="Arial"/>
              </a:rPr>
              <a:t>und</a:t>
            </a:r>
            <a:endParaRPr sz="1400">
              <a:latin typeface="Arial"/>
              <a:cs typeface="Arial"/>
            </a:endParaRPr>
          </a:p>
          <a:p>
            <a:pPr marL="12700">
              <a:lnSpc>
                <a:spcPct val="100000"/>
              </a:lnSpc>
            </a:pPr>
            <a:r>
              <a:rPr sz="1400" spc="-10" dirty="0">
                <a:latin typeface="Arial"/>
                <a:cs typeface="Arial"/>
              </a:rPr>
              <a:t>Fördergelder.</a:t>
            </a:r>
            <a:endParaRPr sz="1400">
              <a:latin typeface="Arial"/>
              <a:cs typeface="Arial"/>
            </a:endParaRPr>
          </a:p>
        </p:txBody>
      </p:sp>
      <p:pic>
        <p:nvPicPr>
          <p:cNvPr id="6" name="object 6"/>
          <p:cNvPicPr/>
          <p:nvPr/>
        </p:nvPicPr>
        <p:blipFill>
          <a:blip r:embed="rId2" cstate="print"/>
          <a:stretch>
            <a:fillRect/>
          </a:stretch>
        </p:blipFill>
        <p:spPr>
          <a:xfrm>
            <a:off x="183239" y="174205"/>
            <a:ext cx="794038" cy="787713"/>
          </a:xfrm>
          <a:prstGeom prst="rect">
            <a:avLst/>
          </a:prstGeom>
        </p:spPr>
      </p:pic>
      <p:pic>
        <p:nvPicPr>
          <p:cNvPr id="7" name="object 7"/>
          <p:cNvPicPr/>
          <p:nvPr/>
        </p:nvPicPr>
        <p:blipFill>
          <a:blip r:embed="rId3" cstate="print"/>
          <a:stretch>
            <a:fillRect/>
          </a:stretch>
        </p:blipFill>
        <p:spPr>
          <a:xfrm>
            <a:off x="4879847" y="1877568"/>
            <a:ext cx="5035296" cy="3355848"/>
          </a:xfrm>
          <a:prstGeom prst="rect">
            <a:avLst/>
          </a:prstGeom>
        </p:spPr>
      </p:pic>
      <p:sp>
        <p:nvSpPr>
          <p:cNvPr id="8" name="object 8"/>
          <p:cNvSpPr txBox="1"/>
          <p:nvPr/>
        </p:nvSpPr>
        <p:spPr>
          <a:xfrm>
            <a:off x="5272162" y="5357446"/>
            <a:ext cx="478218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Arial" panose="020B0604020202020204" pitchFamily="34" charset="0"/>
                <a:cs typeface="Arial" panose="020B0604020202020204" pitchFamily="34" charset="0"/>
              </a:rPr>
              <a:t>Ärzte</a:t>
            </a:r>
            <a:r>
              <a:rPr sz="1400" spc="-30"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für</a:t>
            </a:r>
            <a:r>
              <a:rPr sz="1400" spc="-35"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Äthiopien</a:t>
            </a:r>
            <a:r>
              <a:rPr sz="1400" spc="-10"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und</a:t>
            </a:r>
            <a:r>
              <a:rPr sz="1400" spc="-40"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Klinikpersonal</a:t>
            </a:r>
            <a:r>
              <a:rPr sz="1400" spc="-5"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aus</a:t>
            </a:r>
            <a:r>
              <a:rPr sz="1400" spc="-35" dirty="0">
                <a:latin typeface="Arial" panose="020B0604020202020204" pitchFamily="34" charset="0"/>
                <a:cs typeface="Arial" panose="020B0604020202020204" pitchFamily="34" charset="0"/>
              </a:rPr>
              <a:t> </a:t>
            </a:r>
            <a:r>
              <a:rPr sz="1400" spc="-10" dirty="0">
                <a:latin typeface="Arial" panose="020B0604020202020204" pitchFamily="34" charset="0"/>
                <a:cs typeface="Arial" panose="020B0604020202020204" pitchFamily="34" charset="0"/>
              </a:rPr>
              <a:t>Yirgalem</a:t>
            </a:r>
            <a:endParaRP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358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1445" y="632841"/>
            <a:ext cx="5911850" cy="695960"/>
          </a:xfrm>
          <a:prstGeom prst="rect">
            <a:avLst/>
          </a:prstGeom>
        </p:spPr>
        <p:txBody>
          <a:bodyPr vert="horz" wrap="square" lIns="0" tIns="12065" rIns="0" bIns="0" rtlCol="0">
            <a:spAutoFit/>
          </a:bodyPr>
          <a:lstStyle/>
          <a:p>
            <a:pPr marL="1786889" marR="5080" indent="-1774825">
              <a:lnSpc>
                <a:spcPct val="100000"/>
              </a:lnSpc>
              <a:spcBef>
                <a:spcPts val="95"/>
              </a:spcBef>
            </a:pPr>
            <a:r>
              <a:rPr sz="2200" dirty="0"/>
              <a:t>Die</a:t>
            </a:r>
            <a:r>
              <a:rPr sz="2200" spc="-55" dirty="0"/>
              <a:t> </a:t>
            </a:r>
            <a:r>
              <a:rPr sz="2200" dirty="0"/>
              <a:t>Stadt</a:t>
            </a:r>
            <a:r>
              <a:rPr sz="2200" spc="-60" dirty="0"/>
              <a:t> </a:t>
            </a:r>
            <a:r>
              <a:rPr sz="2200" spc="-10" dirty="0"/>
              <a:t>Yirgalem</a:t>
            </a:r>
            <a:r>
              <a:rPr sz="2200" spc="-55" dirty="0"/>
              <a:t> </a:t>
            </a:r>
            <a:r>
              <a:rPr sz="2200" dirty="0"/>
              <a:t>liegt</a:t>
            </a:r>
            <a:r>
              <a:rPr sz="2200" spc="-40" dirty="0"/>
              <a:t> </a:t>
            </a:r>
            <a:r>
              <a:rPr sz="2200" dirty="0"/>
              <a:t>etwa</a:t>
            </a:r>
            <a:r>
              <a:rPr sz="2200" spc="-60" dirty="0"/>
              <a:t> </a:t>
            </a:r>
            <a:r>
              <a:rPr sz="2200" dirty="0"/>
              <a:t>320</a:t>
            </a:r>
            <a:r>
              <a:rPr sz="2200" spc="-35" dirty="0"/>
              <a:t> </a:t>
            </a:r>
            <a:r>
              <a:rPr sz="2200" dirty="0"/>
              <a:t>km</a:t>
            </a:r>
            <a:r>
              <a:rPr sz="2200" spc="-55" dirty="0"/>
              <a:t> </a:t>
            </a:r>
            <a:r>
              <a:rPr sz="2200" spc="-10" dirty="0"/>
              <a:t>südlich </a:t>
            </a:r>
            <a:r>
              <a:rPr sz="2200" dirty="0"/>
              <a:t>von</a:t>
            </a:r>
            <a:r>
              <a:rPr sz="2200" spc="-125" dirty="0"/>
              <a:t> </a:t>
            </a:r>
            <a:r>
              <a:rPr sz="2200" dirty="0"/>
              <a:t>Addis</a:t>
            </a:r>
            <a:r>
              <a:rPr sz="2200" spc="-120" dirty="0"/>
              <a:t> </a:t>
            </a:r>
            <a:r>
              <a:rPr sz="2200" spc="-10" dirty="0"/>
              <a:t>Abeba.</a:t>
            </a:r>
            <a:endParaRPr sz="2200"/>
          </a:p>
        </p:txBody>
      </p:sp>
      <p:pic>
        <p:nvPicPr>
          <p:cNvPr id="3" name="object 3"/>
          <p:cNvPicPr/>
          <p:nvPr/>
        </p:nvPicPr>
        <p:blipFill>
          <a:blip r:embed="rId2" cstate="print"/>
          <a:stretch>
            <a:fillRect/>
          </a:stretch>
        </p:blipFill>
        <p:spPr>
          <a:xfrm>
            <a:off x="183239" y="174205"/>
            <a:ext cx="794038" cy="787713"/>
          </a:xfrm>
          <a:prstGeom prst="rect">
            <a:avLst/>
          </a:prstGeom>
        </p:spPr>
      </p:pic>
      <p:grpSp>
        <p:nvGrpSpPr>
          <p:cNvPr id="4" name="object 4"/>
          <p:cNvGrpSpPr/>
          <p:nvPr/>
        </p:nvGrpSpPr>
        <p:grpSpPr>
          <a:xfrm>
            <a:off x="1722120" y="1620012"/>
            <a:ext cx="7358380" cy="5558155"/>
            <a:chOff x="1722120" y="1620012"/>
            <a:chExt cx="7358380" cy="5558155"/>
          </a:xfrm>
        </p:grpSpPr>
        <p:pic>
          <p:nvPicPr>
            <p:cNvPr id="5" name="object 5"/>
            <p:cNvPicPr/>
            <p:nvPr/>
          </p:nvPicPr>
          <p:blipFill>
            <a:blip r:embed="rId3" cstate="print"/>
            <a:stretch>
              <a:fillRect/>
            </a:stretch>
          </p:blipFill>
          <p:spPr>
            <a:xfrm>
              <a:off x="1722120" y="1620012"/>
              <a:ext cx="7357872" cy="5558028"/>
            </a:xfrm>
            <a:prstGeom prst="rect">
              <a:avLst/>
            </a:prstGeom>
          </p:spPr>
        </p:pic>
        <p:sp>
          <p:nvSpPr>
            <p:cNvPr id="6" name="object 6"/>
            <p:cNvSpPr/>
            <p:nvPr/>
          </p:nvSpPr>
          <p:spPr>
            <a:xfrm>
              <a:off x="3377565" y="3991991"/>
              <a:ext cx="1259205" cy="1969135"/>
            </a:xfrm>
            <a:custGeom>
              <a:avLst/>
              <a:gdLst/>
              <a:ahLst/>
              <a:cxnLst/>
              <a:rect l="l" t="t" r="r" b="b"/>
              <a:pathLst>
                <a:path w="1259204" h="1969135">
                  <a:moveTo>
                    <a:pt x="578866" y="112395"/>
                  </a:moveTo>
                  <a:lnTo>
                    <a:pt x="421640" y="2794"/>
                  </a:lnTo>
                  <a:lnTo>
                    <a:pt x="413334" y="59372"/>
                  </a:lnTo>
                  <a:lnTo>
                    <a:pt x="8382" y="0"/>
                  </a:lnTo>
                  <a:lnTo>
                    <a:pt x="0" y="56642"/>
                  </a:lnTo>
                  <a:lnTo>
                    <a:pt x="405041" y="115887"/>
                  </a:lnTo>
                  <a:lnTo>
                    <a:pt x="396748" y="172466"/>
                  </a:lnTo>
                  <a:lnTo>
                    <a:pt x="555752" y="120015"/>
                  </a:lnTo>
                  <a:lnTo>
                    <a:pt x="578866" y="112395"/>
                  </a:lnTo>
                  <a:close/>
                </a:path>
                <a:path w="1259204" h="1969135">
                  <a:moveTo>
                    <a:pt x="1258824" y="1536954"/>
                  </a:moveTo>
                  <a:lnTo>
                    <a:pt x="1018413" y="1595882"/>
                  </a:lnTo>
                  <a:lnTo>
                    <a:pt x="1008126" y="1600733"/>
                  </a:lnTo>
                  <a:lnTo>
                    <a:pt x="1000785" y="1608823"/>
                  </a:lnTo>
                  <a:lnTo>
                    <a:pt x="997013" y="1619084"/>
                  </a:lnTo>
                  <a:lnTo>
                    <a:pt x="997458" y="1630426"/>
                  </a:lnTo>
                  <a:lnTo>
                    <a:pt x="1002296" y="1640725"/>
                  </a:lnTo>
                  <a:lnTo>
                    <a:pt x="1010386" y="1648104"/>
                  </a:lnTo>
                  <a:lnTo>
                    <a:pt x="1020648" y="1651876"/>
                  </a:lnTo>
                  <a:lnTo>
                    <a:pt x="1032002" y="1651381"/>
                  </a:lnTo>
                  <a:lnTo>
                    <a:pt x="1122172" y="1629283"/>
                  </a:lnTo>
                  <a:lnTo>
                    <a:pt x="813435" y="1927733"/>
                  </a:lnTo>
                  <a:lnTo>
                    <a:pt x="853059" y="1968754"/>
                  </a:lnTo>
                  <a:lnTo>
                    <a:pt x="1161923" y="1670291"/>
                  </a:lnTo>
                  <a:lnTo>
                    <a:pt x="1136777" y="1759712"/>
                  </a:lnTo>
                  <a:lnTo>
                    <a:pt x="1156462" y="1795018"/>
                  </a:lnTo>
                  <a:lnTo>
                    <a:pt x="1167790" y="1795843"/>
                  </a:lnTo>
                  <a:lnTo>
                    <a:pt x="1178204" y="1792401"/>
                  </a:lnTo>
                  <a:lnTo>
                    <a:pt x="1186561" y="1785327"/>
                  </a:lnTo>
                  <a:lnTo>
                    <a:pt x="1191768" y="1775206"/>
                  </a:lnTo>
                  <a:lnTo>
                    <a:pt x="1253490" y="1555877"/>
                  </a:lnTo>
                  <a:lnTo>
                    <a:pt x="1258824" y="1536954"/>
                  </a:lnTo>
                  <a:close/>
                </a:path>
              </a:pathLst>
            </a:custGeom>
            <a:solidFill>
              <a:srgbClr val="FF0000"/>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253" y="394477"/>
            <a:ext cx="4437380" cy="452120"/>
          </a:xfrm>
          <a:prstGeom prst="rect">
            <a:avLst/>
          </a:prstGeom>
        </p:spPr>
        <p:txBody>
          <a:bodyPr vert="horz" wrap="square" lIns="0" tIns="12065" rIns="0" bIns="0" rtlCol="0">
            <a:spAutoFit/>
          </a:bodyPr>
          <a:lstStyle/>
          <a:p>
            <a:pPr marL="12700">
              <a:lnSpc>
                <a:spcPct val="100000"/>
              </a:lnSpc>
              <a:spcBef>
                <a:spcPts val="95"/>
              </a:spcBef>
            </a:pPr>
            <a:r>
              <a:rPr sz="2800" spc="-10" dirty="0"/>
              <a:t>Yirgalem</a:t>
            </a:r>
            <a:r>
              <a:rPr sz="2800" spc="-140" dirty="0"/>
              <a:t> </a:t>
            </a:r>
            <a:r>
              <a:rPr sz="2800" dirty="0"/>
              <a:t>General</a:t>
            </a:r>
            <a:r>
              <a:rPr sz="2800" spc="-120" dirty="0"/>
              <a:t> </a:t>
            </a:r>
            <a:r>
              <a:rPr sz="2800" spc="-10" dirty="0"/>
              <a:t>Hospital</a:t>
            </a:r>
            <a:endParaRPr sz="2800" dirty="0"/>
          </a:p>
        </p:txBody>
      </p:sp>
      <p:sp>
        <p:nvSpPr>
          <p:cNvPr id="3" name="object 3"/>
          <p:cNvSpPr txBox="1"/>
          <p:nvPr/>
        </p:nvSpPr>
        <p:spPr>
          <a:xfrm>
            <a:off x="1196911" y="1300869"/>
            <a:ext cx="8140065" cy="2595582"/>
          </a:xfrm>
          <a:prstGeom prst="rect">
            <a:avLst/>
          </a:prstGeom>
        </p:spPr>
        <p:txBody>
          <a:bodyPr vert="horz" wrap="square" lIns="0" tIns="12700" rIns="0" bIns="0" rtlCol="0">
            <a:spAutoFit/>
          </a:bodyPr>
          <a:lstStyle/>
          <a:p>
            <a:pPr marR="5080">
              <a:spcBef>
                <a:spcPts val="100"/>
              </a:spcBef>
              <a:tabLst>
                <a:tab pos="153035" algn="l"/>
              </a:tabLst>
            </a:pPr>
            <a:r>
              <a:rPr spc="-10" dirty="0">
                <a:solidFill>
                  <a:schemeClr val="tx1"/>
                </a:solidFill>
                <a:latin typeface="Calibri"/>
                <a:ea typeface="+mn-ea"/>
                <a:cs typeface="Calibri"/>
              </a:rPr>
              <a:t>Das Yirgalem General Hospital wurde 1966 </a:t>
            </a:r>
            <a:r>
              <a:rPr lang="de-DE" spc="-10" dirty="0">
                <a:solidFill>
                  <a:schemeClr val="tx1"/>
                </a:solidFill>
                <a:latin typeface="Calibri"/>
                <a:ea typeface="+mn-ea"/>
                <a:cs typeface="Calibri"/>
              </a:rPr>
              <a:t>von norwegischen Missionaren</a:t>
            </a:r>
            <a:r>
              <a:rPr spc="-10" dirty="0">
                <a:solidFill>
                  <a:schemeClr val="tx1"/>
                </a:solidFill>
                <a:latin typeface="Calibri"/>
                <a:ea typeface="+mn-ea"/>
                <a:cs typeface="Calibri"/>
              </a:rPr>
              <a:t> </a:t>
            </a:r>
            <a:r>
              <a:rPr spc="-10" dirty="0" err="1">
                <a:solidFill>
                  <a:schemeClr val="tx1"/>
                </a:solidFill>
                <a:latin typeface="Calibri"/>
                <a:ea typeface="+mn-ea"/>
                <a:cs typeface="Calibri"/>
              </a:rPr>
              <a:t>gebaut</a:t>
            </a:r>
            <a:r>
              <a:rPr spc="-10" dirty="0">
                <a:solidFill>
                  <a:schemeClr val="tx1"/>
                </a:solidFill>
                <a:latin typeface="Calibri"/>
                <a:ea typeface="+mn-ea"/>
                <a:cs typeface="Calibri"/>
              </a:rPr>
              <a:t>.</a:t>
            </a:r>
            <a:endParaRPr lang="de-DE" spc="-10" dirty="0">
              <a:solidFill>
                <a:schemeClr val="tx1"/>
              </a:solidFill>
              <a:latin typeface="Calibri"/>
              <a:ea typeface="+mn-ea"/>
              <a:cs typeface="Calibri"/>
            </a:endParaRPr>
          </a:p>
          <a:p>
            <a:pPr marR="5080">
              <a:spcBef>
                <a:spcPts val="100"/>
              </a:spcBef>
              <a:tabLst>
                <a:tab pos="153035" algn="l"/>
              </a:tabLst>
            </a:pPr>
            <a:r>
              <a:rPr spc="-10" dirty="0">
                <a:solidFill>
                  <a:schemeClr val="tx1"/>
                </a:solidFill>
                <a:latin typeface="Calibri"/>
                <a:ea typeface="+mn-ea"/>
                <a:cs typeface="Calibri"/>
              </a:rPr>
              <a:t>Es </a:t>
            </a:r>
            <a:r>
              <a:rPr lang="de-DE" spc="-10" dirty="0">
                <a:solidFill>
                  <a:schemeClr val="tx1"/>
                </a:solidFill>
                <a:latin typeface="Calibri"/>
                <a:ea typeface="+mn-ea"/>
                <a:cs typeface="Calibri"/>
              </a:rPr>
              <a:t>ist eine</a:t>
            </a:r>
            <a:r>
              <a:rPr spc="-10" dirty="0">
                <a:solidFill>
                  <a:schemeClr val="tx1"/>
                </a:solidFill>
                <a:latin typeface="Calibri"/>
                <a:ea typeface="+mn-ea"/>
                <a:cs typeface="Calibri"/>
              </a:rPr>
              <a:t> Anlaufstelle für </a:t>
            </a:r>
            <a:r>
              <a:rPr lang="de-DE" spc="-10" dirty="0">
                <a:solidFill>
                  <a:schemeClr val="tx1"/>
                </a:solidFill>
                <a:latin typeface="Calibri"/>
                <a:ea typeface="+mn-ea"/>
                <a:cs typeface="Calibri"/>
              </a:rPr>
              <a:t>mehr als 5</a:t>
            </a:r>
            <a:r>
              <a:rPr spc="-10" dirty="0">
                <a:solidFill>
                  <a:schemeClr val="tx1"/>
                </a:solidFill>
                <a:latin typeface="Calibri"/>
                <a:ea typeface="+mn-ea"/>
                <a:cs typeface="Calibri"/>
              </a:rPr>
              <a:t> </a:t>
            </a:r>
            <a:r>
              <a:rPr spc="-10" dirty="0" err="1">
                <a:solidFill>
                  <a:schemeClr val="tx1"/>
                </a:solidFill>
                <a:latin typeface="Calibri"/>
                <a:ea typeface="+mn-ea"/>
                <a:cs typeface="Calibri"/>
              </a:rPr>
              <a:t>Millionen</a:t>
            </a:r>
            <a:r>
              <a:rPr spc="-10" dirty="0">
                <a:solidFill>
                  <a:schemeClr val="tx1"/>
                </a:solidFill>
                <a:latin typeface="Calibri"/>
                <a:ea typeface="+mn-ea"/>
                <a:cs typeface="Calibri"/>
              </a:rPr>
              <a:t> </a:t>
            </a:r>
            <a:r>
              <a:rPr lang="de-DE" spc="-10" dirty="0">
                <a:solidFill>
                  <a:schemeClr val="tx1"/>
                </a:solidFill>
                <a:latin typeface="Calibri"/>
                <a:ea typeface="+mn-ea"/>
                <a:cs typeface="Calibri"/>
              </a:rPr>
              <a:t>Menschen</a:t>
            </a:r>
            <a:r>
              <a:rPr spc="-10" dirty="0">
                <a:solidFill>
                  <a:schemeClr val="tx1"/>
                </a:solidFill>
                <a:latin typeface="Calibri"/>
                <a:ea typeface="+mn-ea"/>
                <a:cs typeface="Calibri"/>
              </a:rPr>
              <a:t> in der Region.</a:t>
            </a:r>
            <a:endParaRPr lang="de-DE" spc="-10" dirty="0">
              <a:solidFill>
                <a:schemeClr val="tx1"/>
              </a:solidFill>
              <a:latin typeface="Calibri"/>
              <a:ea typeface="+mn-ea"/>
              <a:cs typeface="Calibri"/>
            </a:endParaRPr>
          </a:p>
          <a:p>
            <a:pPr marR="5080">
              <a:spcBef>
                <a:spcPts val="100"/>
              </a:spcBef>
              <a:tabLst>
                <a:tab pos="153035" algn="l"/>
              </a:tabLst>
            </a:pPr>
            <a:r>
              <a:rPr spc="-10" dirty="0">
                <a:solidFill>
                  <a:schemeClr val="tx1"/>
                </a:solidFill>
                <a:latin typeface="Calibri"/>
                <a:ea typeface="+mn-ea"/>
                <a:cs typeface="Calibri"/>
              </a:rPr>
              <a:t>Circa </a:t>
            </a:r>
            <a:r>
              <a:rPr lang="de-DE" spc="-10" dirty="0">
                <a:solidFill>
                  <a:schemeClr val="tx1"/>
                </a:solidFill>
                <a:latin typeface="Calibri"/>
                <a:ea typeface="+mn-ea"/>
                <a:cs typeface="Calibri"/>
              </a:rPr>
              <a:t>82.000</a:t>
            </a:r>
            <a:r>
              <a:rPr spc="-10" dirty="0">
                <a:solidFill>
                  <a:schemeClr val="tx1"/>
                </a:solidFill>
                <a:latin typeface="Calibri"/>
                <a:ea typeface="+mn-ea"/>
                <a:cs typeface="Calibri"/>
              </a:rPr>
              <a:t> Patient</a:t>
            </a:r>
            <a:r>
              <a:rPr lang="de-DE" spc="-10" dirty="0">
                <a:solidFill>
                  <a:schemeClr val="tx1"/>
                </a:solidFill>
                <a:latin typeface="Calibri"/>
                <a:ea typeface="+mn-ea"/>
                <a:cs typeface="Calibri"/>
              </a:rPr>
              <a:t>*innen</a:t>
            </a:r>
            <a:r>
              <a:rPr spc="-10" dirty="0">
                <a:solidFill>
                  <a:schemeClr val="tx1"/>
                </a:solidFill>
                <a:latin typeface="Calibri"/>
                <a:ea typeface="+mn-ea"/>
                <a:cs typeface="Calibri"/>
              </a:rPr>
              <a:t> werden jährlich </a:t>
            </a:r>
            <a:r>
              <a:rPr spc="-10" dirty="0" err="1">
                <a:solidFill>
                  <a:schemeClr val="tx1"/>
                </a:solidFill>
                <a:latin typeface="Calibri"/>
                <a:ea typeface="+mn-ea"/>
                <a:cs typeface="Calibri"/>
              </a:rPr>
              <a:t>behandelt</a:t>
            </a:r>
            <a:r>
              <a:rPr spc="-10" dirty="0">
                <a:solidFill>
                  <a:schemeClr val="tx1"/>
                </a:solidFill>
                <a:latin typeface="Calibri"/>
                <a:ea typeface="+mn-ea"/>
                <a:cs typeface="Calibri"/>
              </a:rPr>
              <a:t>.</a:t>
            </a:r>
            <a:endParaRPr lang="de-DE" spc="-10" dirty="0">
              <a:solidFill>
                <a:schemeClr val="tx1"/>
              </a:solidFill>
              <a:latin typeface="Calibri"/>
              <a:ea typeface="+mn-ea"/>
              <a:cs typeface="Calibri"/>
            </a:endParaRPr>
          </a:p>
          <a:p>
            <a:pPr marR="5080">
              <a:spcBef>
                <a:spcPts val="100"/>
              </a:spcBef>
              <a:tabLst>
                <a:tab pos="153035" algn="l"/>
              </a:tabLst>
            </a:pPr>
            <a:r>
              <a:rPr spc="-10" dirty="0" err="1">
                <a:solidFill>
                  <a:schemeClr val="tx1"/>
                </a:solidFill>
                <a:latin typeface="Calibri"/>
                <a:ea typeface="+mn-ea"/>
                <a:cs typeface="Calibri"/>
              </a:rPr>
              <a:t>Ausbildungskrankenhaus</a:t>
            </a:r>
            <a:r>
              <a:rPr spc="-10" dirty="0">
                <a:solidFill>
                  <a:schemeClr val="tx1"/>
                </a:solidFill>
                <a:latin typeface="Calibri"/>
                <a:ea typeface="+mn-ea"/>
                <a:cs typeface="Calibri"/>
              </a:rPr>
              <a:t> für Ärztinnen und Ärzte und </a:t>
            </a:r>
            <a:r>
              <a:rPr spc="-10" dirty="0" err="1">
                <a:solidFill>
                  <a:schemeClr val="tx1"/>
                </a:solidFill>
                <a:latin typeface="Calibri"/>
                <a:ea typeface="+mn-ea"/>
                <a:cs typeface="Calibri"/>
              </a:rPr>
              <a:t>Krankenschwestern</a:t>
            </a:r>
            <a:r>
              <a:rPr spc="-10" dirty="0">
                <a:solidFill>
                  <a:schemeClr val="tx1"/>
                </a:solidFill>
                <a:latin typeface="Calibri"/>
                <a:ea typeface="+mn-ea"/>
                <a:cs typeface="Calibri"/>
              </a:rPr>
              <a:t> und</a:t>
            </a:r>
            <a:r>
              <a:rPr lang="de-DE" spc="-10" dirty="0">
                <a:solidFill>
                  <a:schemeClr val="tx1"/>
                </a:solidFill>
                <a:latin typeface="Calibri"/>
                <a:ea typeface="+mn-ea"/>
                <a:cs typeface="Calibri"/>
              </a:rPr>
              <a:t> </a:t>
            </a:r>
            <a:r>
              <a:rPr spc="-10" dirty="0">
                <a:solidFill>
                  <a:schemeClr val="tx1"/>
                </a:solidFill>
                <a:latin typeface="Calibri"/>
                <a:ea typeface="+mn-ea"/>
                <a:cs typeface="Calibri"/>
              </a:rPr>
              <a:t>-</a:t>
            </a:r>
            <a:r>
              <a:rPr spc="-10" dirty="0" err="1">
                <a:solidFill>
                  <a:schemeClr val="tx1"/>
                </a:solidFill>
                <a:latin typeface="Calibri"/>
                <a:ea typeface="+mn-ea"/>
                <a:cs typeface="Calibri"/>
              </a:rPr>
              <a:t>pfleger</a:t>
            </a:r>
            <a:r>
              <a:rPr spc="-10" dirty="0">
                <a:solidFill>
                  <a:schemeClr val="tx1"/>
                </a:solidFill>
                <a:latin typeface="Calibri"/>
                <a:ea typeface="+mn-ea"/>
                <a:cs typeface="Calibri"/>
              </a:rPr>
              <a:t>.</a:t>
            </a:r>
            <a:r>
              <a:rPr lang="de-DE" spc="-10" dirty="0">
                <a:solidFill>
                  <a:schemeClr val="tx1"/>
                </a:solidFill>
                <a:latin typeface="Calibri"/>
                <a:ea typeface="+mn-ea"/>
                <a:cs typeface="Calibri"/>
              </a:rPr>
              <a:t> </a:t>
            </a:r>
          </a:p>
          <a:p>
            <a:pPr marR="5080">
              <a:spcBef>
                <a:spcPts val="100"/>
              </a:spcBef>
              <a:tabLst>
                <a:tab pos="153035" algn="l"/>
              </a:tabLst>
            </a:pPr>
            <a:r>
              <a:rPr spc="-10" dirty="0">
                <a:solidFill>
                  <a:schemeClr val="tx1"/>
                </a:solidFill>
                <a:latin typeface="Calibri"/>
                <a:ea typeface="+mn-ea"/>
                <a:cs typeface="Calibri"/>
              </a:rPr>
              <a:t>Das Krankenhaus </a:t>
            </a:r>
            <a:r>
              <a:rPr spc="-10" dirty="0" err="1">
                <a:solidFill>
                  <a:schemeClr val="tx1"/>
                </a:solidFill>
                <a:latin typeface="Calibri"/>
                <a:ea typeface="+mn-ea"/>
                <a:cs typeface="Calibri"/>
              </a:rPr>
              <a:t>bietet</a:t>
            </a:r>
            <a:r>
              <a:rPr spc="-10" dirty="0">
                <a:solidFill>
                  <a:schemeClr val="tx1"/>
                </a:solidFill>
                <a:latin typeface="Calibri"/>
                <a:ea typeface="+mn-ea"/>
                <a:cs typeface="Calibri"/>
              </a:rPr>
              <a:t> </a:t>
            </a:r>
            <a:r>
              <a:rPr lang="de-DE" spc="-10" dirty="0">
                <a:solidFill>
                  <a:schemeClr val="tx1"/>
                </a:solidFill>
                <a:latin typeface="Calibri"/>
                <a:ea typeface="+mn-ea"/>
                <a:cs typeface="Calibri"/>
              </a:rPr>
              <a:t>eine </a:t>
            </a:r>
            <a:r>
              <a:rPr spc="-10" dirty="0" err="1">
                <a:solidFill>
                  <a:schemeClr val="tx1"/>
                </a:solidFill>
                <a:latin typeface="Calibri"/>
                <a:ea typeface="+mn-ea"/>
                <a:cs typeface="Calibri"/>
              </a:rPr>
              <a:t>Notfallversorgung</a:t>
            </a:r>
            <a:r>
              <a:rPr spc="-10" dirty="0">
                <a:solidFill>
                  <a:schemeClr val="tx1"/>
                </a:solidFill>
                <a:latin typeface="Calibri"/>
                <a:ea typeface="+mn-ea"/>
                <a:cs typeface="Calibri"/>
              </a:rPr>
              <a:t>, eine Mutter-Kind-Station, Intensivmedizin und </a:t>
            </a:r>
            <a:r>
              <a:rPr spc="-10" dirty="0" err="1">
                <a:solidFill>
                  <a:schemeClr val="tx1"/>
                </a:solidFill>
                <a:latin typeface="Calibri"/>
                <a:ea typeface="+mn-ea"/>
                <a:cs typeface="Calibri"/>
              </a:rPr>
              <a:t>Operationen</a:t>
            </a:r>
            <a:r>
              <a:rPr spc="-10" dirty="0">
                <a:solidFill>
                  <a:schemeClr val="tx1"/>
                </a:solidFill>
                <a:latin typeface="Calibri"/>
                <a:ea typeface="+mn-ea"/>
                <a:cs typeface="Calibri"/>
              </a:rPr>
              <a:t>.</a:t>
            </a:r>
            <a:endParaRPr lang="de-DE" spc="-10" dirty="0">
              <a:solidFill>
                <a:schemeClr val="tx1"/>
              </a:solidFill>
              <a:latin typeface="Calibri"/>
              <a:ea typeface="+mn-ea"/>
              <a:cs typeface="Calibri"/>
            </a:endParaRPr>
          </a:p>
          <a:p>
            <a:pPr marR="5080">
              <a:spcBef>
                <a:spcPts val="100"/>
              </a:spcBef>
              <a:tabLst>
                <a:tab pos="153035" algn="l"/>
              </a:tabLst>
            </a:pPr>
            <a:r>
              <a:rPr lang="de-DE" spc="-10" dirty="0">
                <a:solidFill>
                  <a:schemeClr val="tx1"/>
                </a:solidFill>
                <a:latin typeface="Calibri"/>
                <a:ea typeface="+mn-ea"/>
                <a:cs typeface="Calibri"/>
              </a:rPr>
              <a:t> „Ein Rad, das schon rollt, kann man schneller bewegen.“ </a:t>
            </a:r>
          </a:p>
          <a:p>
            <a:pPr marR="5080">
              <a:spcBef>
                <a:spcPts val="100"/>
              </a:spcBef>
              <a:tabLst>
                <a:tab pos="153035" algn="l"/>
              </a:tabLst>
            </a:pPr>
            <a:endParaRPr lang="de-DE" spc="-10" dirty="0">
              <a:solidFill>
                <a:schemeClr val="tx1"/>
              </a:solidFill>
              <a:latin typeface="Calibri"/>
              <a:ea typeface="+mn-ea"/>
              <a:cs typeface="Calibri"/>
            </a:endParaRPr>
          </a:p>
          <a:p>
            <a:pPr marR="5080">
              <a:spcBef>
                <a:spcPts val="100"/>
              </a:spcBef>
              <a:tabLst>
                <a:tab pos="153035" algn="l"/>
              </a:tabLst>
            </a:pPr>
            <a:endParaRPr lang="de-DE" spc="-10" dirty="0">
              <a:solidFill>
                <a:schemeClr val="tx1"/>
              </a:solidFill>
              <a:latin typeface="Calibri"/>
              <a:ea typeface="+mn-ea"/>
              <a:cs typeface="Calibri"/>
            </a:endParaRPr>
          </a:p>
        </p:txBody>
      </p:sp>
      <p:pic>
        <p:nvPicPr>
          <p:cNvPr id="4" name="object 4"/>
          <p:cNvPicPr/>
          <p:nvPr/>
        </p:nvPicPr>
        <p:blipFill>
          <a:blip r:embed="rId2" cstate="print"/>
          <a:stretch>
            <a:fillRect/>
          </a:stretch>
        </p:blipFill>
        <p:spPr>
          <a:xfrm>
            <a:off x="5181446" y="3973945"/>
            <a:ext cx="4584854" cy="2968368"/>
          </a:xfrm>
          <a:prstGeom prst="rect">
            <a:avLst/>
          </a:prstGeom>
        </p:spPr>
      </p:pic>
      <p:pic>
        <p:nvPicPr>
          <p:cNvPr id="5" name="object 5"/>
          <p:cNvPicPr/>
          <p:nvPr/>
        </p:nvPicPr>
        <p:blipFill>
          <a:blip r:embed="rId3" cstate="print"/>
          <a:stretch>
            <a:fillRect/>
          </a:stretch>
        </p:blipFill>
        <p:spPr>
          <a:xfrm>
            <a:off x="773847" y="3973945"/>
            <a:ext cx="4162286" cy="2968368"/>
          </a:xfrm>
          <a:prstGeom prst="rect">
            <a:avLst/>
          </a:prstGeom>
        </p:spPr>
      </p:pic>
      <p:pic>
        <p:nvPicPr>
          <p:cNvPr id="6" name="object 6"/>
          <p:cNvPicPr/>
          <p:nvPr/>
        </p:nvPicPr>
        <p:blipFill>
          <a:blip r:embed="rId4" cstate="print"/>
          <a:stretch>
            <a:fillRect/>
          </a:stretch>
        </p:blipFill>
        <p:spPr>
          <a:xfrm>
            <a:off x="183239" y="174205"/>
            <a:ext cx="794038" cy="78771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24387" y="5048489"/>
            <a:ext cx="6235670" cy="209508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bject 2"/>
          <p:cNvSpPr txBox="1">
            <a:spLocks noGrp="1"/>
          </p:cNvSpPr>
          <p:nvPr>
            <p:ph type="ctrTitle"/>
          </p:nvPr>
        </p:nvSpPr>
        <p:spPr>
          <a:xfrm>
            <a:off x="3807451" y="5229314"/>
            <a:ext cx="5648582" cy="950629"/>
          </a:xfrm>
          <a:prstGeom prst="rect">
            <a:avLst/>
          </a:prstGeom>
        </p:spPr>
        <p:txBody>
          <a:bodyPr vert="horz" lIns="91440" tIns="45720" rIns="91440" bIns="45720" rtlCol="0" anchor="b">
            <a:normAutofit/>
          </a:bodyPr>
          <a:lstStyle/>
          <a:p>
            <a:pPr marL="45720" algn="l" rtl="0">
              <a:lnSpc>
                <a:spcPct val="90000"/>
              </a:lnSpc>
              <a:spcBef>
                <a:spcPct val="0"/>
              </a:spcBef>
            </a:pPr>
            <a:r>
              <a:rPr lang="en-US" sz="3800" kern="1200" spc="-10">
                <a:solidFill>
                  <a:srgbClr val="FFFFFF"/>
                </a:solidFill>
                <a:latin typeface="+mj-lt"/>
                <a:ea typeface="+mj-ea"/>
                <a:cs typeface="+mj-cs"/>
              </a:rPr>
              <a:t>Vorher</a:t>
            </a:r>
          </a:p>
        </p:txBody>
      </p:sp>
      <p:pic>
        <p:nvPicPr>
          <p:cNvPr id="31" name="Grafik 30" descr="Ein Bild, das Mobiliar, Armlehne, Im Haus, Stuhl enthält.&#10;&#10;Automatisch generierte Beschreibung">
            <a:extLst>
              <a:ext uri="{FF2B5EF4-FFF2-40B4-BE49-F238E27FC236}">
                <a16:creationId xmlns:a16="http://schemas.microsoft.com/office/drawing/2014/main" id="{B3CC9CA1-667A-C0E1-BFD0-027797B7B8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734" b="3"/>
          <a:stretch/>
        </p:blipFill>
        <p:spPr>
          <a:xfrm>
            <a:off x="254609" y="354798"/>
            <a:ext cx="3137517" cy="4533876"/>
          </a:xfrm>
          <a:prstGeom prst="rect">
            <a:avLst/>
          </a:prstGeom>
        </p:spPr>
      </p:pic>
      <p:pic>
        <p:nvPicPr>
          <p:cNvPr id="25" name="Grafik 24" descr="Ein Bild, das Wand, Tischtennistisch, Boden, Mobiliar enthält.&#10;&#10;Automatisch generierte Beschreibung">
            <a:extLst>
              <a:ext uri="{FF2B5EF4-FFF2-40B4-BE49-F238E27FC236}">
                <a16:creationId xmlns:a16="http://schemas.microsoft.com/office/drawing/2014/main" id="{C3AEBC8D-BD8A-B59C-EB75-7B9CFB3999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060" r="3" b="35998"/>
          <a:stretch/>
        </p:blipFill>
        <p:spPr>
          <a:xfrm>
            <a:off x="3469580" y="354801"/>
            <a:ext cx="3140907" cy="2217191"/>
          </a:xfrm>
          <a:prstGeom prst="rect">
            <a:avLst/>
          </a:prstGeom>
        </p:spPr>
      </p:pic>
      <p:pic>
        <p:nvPicPr>
          <p:cNvPr id="23" name="Grafik 22" descr="Ein Bild, das Stuhl, Mobiliar, Boden, Rollstuhl enthält.&#10;&#10;Automatisch generierte Beschreibung">
            <a:extLst>
              <a:ext uri="{FF2B5EF4-FFF2-40B4-BE49-F238E27FC236}">
                <a16:creationId xmlns:a16="http://schemas.microsoft.com/office/drawing/2014/main" id="{1FE953E8-87EA-7951-CD07-AAC4C9A071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005" r="1" b="27927"/>
          <a:stretch/>
        </p:blipFill>
        <p:spPr>
          <a:xfrm>
            <a:off x="3465628" y="2671034"/>
            <a:ext cx="3138582" cy="2220779"/>
          </a:xfrm>
          <a:prstGeom prst="rect">
            <a:avLst/>
          </a:prstGeom>
        </p:spPr>
      </p:pic>
      <p:pic>
        <p:nvPicPr>
          <p:cNvPr id="27" name="Grafik 26" descr="Ein Bild, das Kleidung, Person, Wand, Im Haus enthält.&#10;&#10;Automatisch generierte Beschreibung">
            <a:extLst>
              <a:ext uri="{FF2B5EF4-FFF2-40B4-BE49-F238E27FC236}">
                <a16:creationId xmlns:a16="http://schemas.microsoft.com/office/drawing/2014/main" id="{401679C9-45CA-2354-F5C7-D8479F25D9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624" b="3"/>
          <a:stretch/>
        </p:blipFill>
        <p:spPr>
          <a:xfrm>
            <a:off x="6687941" y="354800"/>
            <a:ext cx="3141249" cy="4533873"/>
          </a:xfrm>
          <a:prstGeom prst="rect">
            <a:avLst/>
          </a:prstGeom>
        </p:spPr>
      </p:pic>
      <p:pic>
        <p:nvPicPr>
          <p:cNvPr id="29" name="Grafik 28" descr="Ein Bild, das Mobiliar, Im Haus, Wand, Boden enthält.&#10;&#10;Automatisch generierte Beschreibung">
            <a:extLst>
              <a:ext uri="{FF2B5EF4-FFF2-40B4-BE49-F238E27FC236}">
                <a16:creationId xmlns:a16="http://schemas.microsoft.com/office/drawing/2014/main" id="{93ED4786-7A98-29DC-7D80-9491BBB6F7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79" r="17894" b="-2"/>
          <a:stretch/>
        </p:blipFill>
        <p:spPr>
          <a:xfrm>
            <a:off x="254609" y="4990857"/>
            <a:ext cx="3138583" cy="2217191"/>
          </a:xfrm>
          <a:prstGeom prst="rect">
            <a:avLst/>
          </a:prstGeom>
        </p:spPr>
      </p:pic>
      <p:cxnSp>
        <p:nvCxnSpPr>
          <p:cNvPr id="38" name="Straight Connector 3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03778" y="6279323"/>
            <a:ext cx="453771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object 4"/>
          <p:cNvPicPr/>
          <p:nvPr/>
        </p:nvPicPr>
        <p:blipFill>
          <a:blip r:embed="rId7" cstate="print"/>
          <a:stretch>
            <a:fillRect/>
          </a:stretch>
        </p:blipFill>
        <p:spPr>
          <a:xfrm>
            <a:off x="183239" y="236220"/>
            <a:ext cx="794038" cy="7924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24387" y="5048489"/>
            <a:ext cx="6235670" cy="209508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bject 2"/>
          <p:cNvSpPr txBox="1">
            <a:spLocks noGrp="1"/>
          </p:cNvSpPr>
          <p:nvPr>
            <p:ph type="ctrTitle"/>
          </p:nvPr>
        </p:nvSpPr>
        <p:spPr>
          <a:xfrm>
            <a:off x="3807451" y="5229314"/>
            <a:ext cx="5648582" cy="950629"/>
          </a:xfrm>
          <a:prstGeom prst="rect">
            <a:avLst/>
          </a:prstGeom>
        </p:spPr>
        <p:txBody>
          <a:bodyPr vert="horz" lIns="91440" tIns="45720" rIns="91440" bIns="45720" rtlCol="0" anchor="b">
            <a:normAutofit/>
          </a:bodyPr>
          <a:lstStyle/>
          <a:p>
            <a:pPr marL="45720" algn="l" rtl="0">
              <a:lnSpc>
                <a:spcPct val="90000"/>
              </a:lnSpc>
              <a:spcBef>
                <a:spcPct val="0"/>
              </a:spcBef>
            </a:pPr>
            <a:r>
              <a:rPr kumimoji="0" lang="en-US" sz="3200" b="1" i="0" u="none" strike="noStrike" kern="1200" cap="none" spc="0" normalizeH="0" baseline="0" noProof="0" dirty="0">
                <a:ln>
                  <a:noFill/>
                </a:ln>
                <a:solidFill>
                  <a:srgbClr val="FFFFFF"/>
                </a:solidFill>
                <a:effectLst/>
                <a:uLnTx/>
                <a:uFillTx/>
                <a:latin typeface="Calibri"/>
                <a:ea typeface="+mj-ea"/>
                <a:cs typeface="Arial"/>
              </a:rPr>
              <a:t>Was</a:t>
            </a:r>
            <a:r>
              <a:rPr kumimoji="0" lang="en-US" sz="3200" b="1" i="0" u="none" strike="noStrike" kern="1200" cap="none" spc="-50" normalizeH="0" baseline="0" noProof="0" dirty="0">
                <a:ln>
                  <a:noFill/>
                </a:ln>
                <a:solidFill>
                  <a:srgbClr val="FFFFFF"/>
                </a:solidFill>
                <a:effectLst/>
                <a:uLnTx/>
                <a:uFillTx/>
                <a:latin typeface="Calibri"/>
                <a:ea typeface="+mj-ea"/>
                <a:cs typeface="Arial"/>
              </a:rPr>
              <a:t> </a:t>
            </a:r>
            <a:r>
              <a:rPr kumimoji="0" lang="en-US" sz="3200" b="1" i="0" u="none" strike="noStrike" kern="1200" cap="none" spc="0" normalizeH="0" baseline="0" noProof="0" dirty="0" err="1">
                <a:ln>
                  <a:noFill/>
                </a:ln>
                <a:solidFill>
                  <a:srgbClr val="FFFFFF"/>
                </a:solidFill>
                <a:effectLst/>
                <a:uLnTx/>
                <a:uFillTx/>
                <a:latin typeface="Calibri"/>
                <a:ea typeface="+mj-ea"/>
                <a:cs typeface="Arial"/>
              </a:rPr>
              <a:t>wir</a:t>
            </a:r>
            <a:r>
              <a:rPr kumimoji="0" lang="en-US" sz="3200" b="1" i="0" u="none" strike="noStrike" kern="1200" cap="none" spc="-55" normalizeH="0" baseline="0" noProof="0" dirty="0">
                <a:ln>
                  <a:noFill/>
                </a:ln>
                <a:solidFill>
                  <a:srgbClr val="FFFFFF"/>
                </a:solidFill>
                <a:effectLst/>
                <a:uLnTx/>
                <a:uFillTx/>
                <a:latin typeface="Calibri"/>
                <a:ea typeface="+mj-ea"/>
                <a:cs typeface="Arial"/>
              </a:rPr>
              <a:t> </a:t>
            </a:r>
            <a:r>
              <a:rPr kumimoji="0" lang="en-US" sz="3200" b="1" i="0" u="none" strike="noStrike" kern="1200" cap="none" spc="0" normalizeH="0" baseline="0" noProof="0" dirty="0" err="1">
                <a:ln>
                  <a:noFill/>
                </a:ln>
                <a:solidFill>
                  <a:srgbClr val="FFFFFF"/>
                </a:solidFill>
                <a:effectLst/>
                <a:uLnTx/>
                <a:uFillTx/>
                <a:latin typeface="Calibri"/>
                <a:ea typeface="+mj-ea"/>
                <a:cs typeface="Arial"/>
              </a:rPr>
              <a:t>bereits</a:t>
            </a:r>
            <a:r>
              <a:rPr kumimoji="0" lang="en-US" sz="3200" b="1" i="0" u="none" strike="noStrike" kern="1200" cap="none" spc="-55" normalizeH="0" baseline="0" noProof="0" dirty="0">
                <a:ln>
                  <a:noFill/>
                </a:ln>
                <a:solidFill>
                  <a:srgbClr val="FFFFFF"/>
                </a:solidFill>
                <a:effectLst/>
                <a:uLnTx/>
                <a:uFillTx/>
                <a:latin typeface="Calibri"/>
                <a:ea typeface="+mj-ea"/>
                <a:cs typeface="Arial"/>
              </a:rPr>
              <a:t> </a:t>
            </a:r>
            <a:r>
              <a:rPr kumimoji="0" lang="en-US" sz="3200" b="1" i="0" u="none" strike="noStrike" kern="1200" cap="none" spc="0" normalizeH="0" baseline="0" noProof="0" dirty="0" err="1">
                <a:ln>
                  <a:noFill/>
                </a:ln>
                <a:solidFill>
                  <a:srgbClr val="FFFFFF"/>
                </a:solidFill>
                <a:effectLst/>
                <a:uLnTx/>
                <a:uFillTx/>
                <a:latin typeface="Calibri"/>
                <a:ea typeface="+mj-ea"/>
                <a:cs typeface="Arial"/>
              </a:rPr>
              <a:t>bewegt</a:t>
            </a:r>
            <a:r>
              <a:rPr kumimoji="0" lang="en-US" sz="3200" b="1" i="0" u="none" strike="noStrike" kern="1200" cap="none" spc="-60" normalizeH="0" baseline="0" noProof="0" dirty="0">
                <a:ln>
                  <a:noFill/>
                </a:ln>
                <a:solidFill>
                  <a:srgbClr val="FFFFFF"/>
                </a:solidFill>
                <a:effectLst/>
                <a:uLnTx/>
                <a:uFillTx/>
                <a:latin typeface="Calibri"/>
                <a:ea typeface="+mj-ea"/>
                <a:cs typeface="Arial"/>
              </a:rPr>
              <a:t> </a:t>
            </a:r>
            <a:r>
              <a:rPr kumimoji="0" lang="en-US" sz="3200" b="1" i="0" u="none" strike="noStrike" kern="1200" cap="none" spc="-10" normalizeH="0" baseline="0" noProof="0" dirty="0" err="1">
                <a:ln>
                  <a:noFill/>
                </a:ln>
                <a:solidFill>
                  <a:srgbClr val="FFFFFF"/>
                </a:solidFill>
                <a:effectLst/>
                <a:uLnTx/>
                <a:uFillTx/>
                <a:latin typeface="Calibri"/>
                <a:ea typeface="+mj-ea"/>
                <a:cs typeface="Arial"/>
              </a:rPr>
              <a:t>haben</a:t>
            </a:r>
            <a:endParaRPr lang="en-US" sz="3800" kern="1200" spc="-10" dirty="0">
              <a:solidFill>
                <a:srgbClr val="FFFFFF"/>
              </a:solidFill>
              <a:latin typeface="+mj-lt"/>
              <a:ea typeface="+mj-ea"/>
              <a:cs typeface="+mj-cs"/>
            </a:endParaRPr>
          </a:p>
        </p:txBody>
      </p:sp>
      <p:pic>
        <p:nvPicPr>
          <p:cNvPr id="9" name="Grafik 8" descr="Ein Bild, das draußen, Himmel, Baum, Kleidung enthält.&#10;&#10;Automatisch generierte Beschreibung">
            <a:extLst>
              <a:ext uri="{FF2B5EF4-FFF2-40B4-BE49-F238E27FC236}">
                <a16:creationId xmlns:a16="http://schemas.microsoft.com/office/drawing/2014/main" id="{69045241-CF5B-7244-FC0A-8193E905C1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214" y="354798"/>
            <a:ext cx="2550306" cy="4533876"/>
          </a:xfrm>
          <a:prstGeom prst="rect">
            <a:avLst/>
          </a:prstGeom>
        </p:spPr>
      </p:pic>
      <p:pic>
        <p:nvPicPr>
          <p:cNvPr id="13" name="Grafik 12" descr="Ein Bild, das Kleidung, Person, Mann, Wand enthält.&#10;&#10;Automatisch generierte Beschreibung">
            <a:extLst>
              <a:ext uri="{FF2B5EF4-FFF2-40B4-BE49-F238E27FC236}">
                <a16:creationId xmlns:a16="http://schemas.microsoft.com/office/drawing/2014/main" id="{07D3006D-FF82-9EBE-098E-70E1BEBF9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9580" y="580016"/>
            <a:ext cx="3140907" cy="1766760"/>
          </a:xfrm>
          <a:prstGeom prst="rect">
            <a:avLst/>
          </a:prstGeom>
        </p:spPr>
      </p:pic>
      <p:pic>
        <p:nvPicPr>
          <p:cNvPr id="15" name="Grafik 14" descr="Ein Bild, das Text, Wand, Im Haus, Verlassen enthält.&#10;&#10;Automatisch generierte Beschreibung">
            <a:extLst>
              <a:ext uri="{FF2B5EF4-FFF2-40B4-BE49-F238E27FC236}">
                <a16:creationId xmlns:a16="http://schemas.microsoft.com/office/drawing/2014/main" id="{8FA484E6-F34F-5003-BBA0-580A4DD0FD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5628" y="2898697"/>
            <a:ext cx="3138582" cy="1765452"/>
          </a:xfrm>
          <a:prstGeom prst="rect">
            <a:avLst/>
          </a:prstGeom>
        </p:spPr>
      </p:pic>
      <p:pic>
        <p:nvPicPr>
          <p:cNvPr id="17" name="Grafik 16" descr="Ein Bild, das Beton, Gebäude, Kompositmaterial, Gelände enthält.&#10;&#10;Automatisch generierte Beschreibung">
            <a:extLst>
              <a:ext uri="{FF2B5EF4-FFF2-40B4-BE49-F238E27FC236}">
                <a16:creationId xmlns:a16="http://schemas.microsoft.com/office/drawing/2014/main" id="{B6C42F72-2639-E8C8-8C79-3D4E7ED974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7941" y="527570"/>
            <a:ext cx="3141249" cy="4188332"/>
          </a:xfrm>
          <a:prstGeom prst="rect">
            <a:avLst/>
          </a:prstGeom>
        </p:spPr>
      </p:pic>
      <p:cxnSp>
        <p:nvCxnSpPr>
          <p:cNvPr id="24" name="Straight Connector 23">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03778" y="6279323"/>
            <a:ext cx="453771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Grafik 10" descr="Ein Bild, das Person, Rad, Kleidung, Reifen enthält.&#10;&#10;Automatisch generierte Beschreibung">
            <a:extLst>
              <a:ext uri="{FF2B5EF4-FFF2-40B4-BE49-F238E27FC236}">
                <a16:creationId xmlns:a16="http://schemas.microsoft.com/office/drawing/2014/main" id="{3A81E761-A46D-AB73-E089-AAFC5EF838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609" y="5216726"/>
            <a:ext cx="3138583" cy="1765453"/>
          </a:xfrm>
          <a:prstGeom prst="rect">
            <a:avLst/>
          </a:prstGeom>
        </p:spPr>
      </p:pic>
      <p:pic>
        <p:nvPicPr>
          <p:cNvPr id="4" name="object 4"/>
          <p:cNvPicPr/>
          <p:nvPr/>
        </p:nvPicPr>
        <p:blipFill>
          <a:blip r:embed="rId7" cstate="print"/>
          <a:stretch>
            <a:fillRect/>
          </a:stretch>
        </p:blipFill>
        <p:spPr>
          <a:xfrm>
            <a:off x="183239" y="236220"/>
            <a:ext cx="794038" cy="792479"/>
          </a:xfrm>
          <a:prstGeom prst="rect">
            <a:avLst/>
          </a:prstGeom>
        </p:spPr>
      </p:pic>
    </p:spTree>
    <p:extLst>
      <p:ext uri="{BB962C8B-B14F-4D97-AF65-F5344CB8AC3E}">
        <p14:creationId xmlns:p14="http://schemas.microsoft.com/office/powerpoint/2010/main" val="439022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24387" y="5048489"/>
            <a:ext cx="6235670" cy="209508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bject 2"/>
          <p:cNvSpPr txBox="1">
            <a:spLocks noGrp="1"/>
          </p:cNvSpPr>
          <p:nvPr>
            <p:ph type="title"/>
          </p:nvPr>
        </p:nvSpPr>
        <p:spPr>
          <a:xfrm>
            <a:off x="3807451" y="5229314"/>
            <a:ext cx="5648582" cy="950629"/>
          </a:xfrm>
          <a:prstGeom prst="rect">
            <a:avLst/>
          </a:prstGeom>
        </p:spPr>
        <p:txBody>
          <a:bodyPr vert="horz" lIns="91440" tIns="45720" rIns="91440" bIns="45720" rtlCol="0" anchor="b">
            <a:normAutofit/>
          </a:bodyPr>
          <a:lstStyle/>
          <a:p>
            <a:pPr marL="12700" algn="l" rtl="0">
              <a:lnSpc>
                <a:spcPct val="90000"/>
              </a:lnSpc>
              <a:spcBef>
                <a:spcPct val="0"/>
              </a:spcBef>
            </a:pPr>
            <a:r>
              <a:rPr lang="en-US" sz="3200" kern="1200" dirty="0">
                <a:solidFill>
                  <a:srgbClr val="FFFFFF"/>
                </a:solidFill>
                <a:latin typeface="+mj-lt"/>
                <a:ea typeface="+mj-ea"/>
                <a:cs typeface="+mj-cs"/>
              </a:rPr>
              <a:t>Was</a:t>
            </a:r>
            <a:r>
              <a:rPr lang="en-US" sz="3200" kern="1200" spc="-50" dirty="0">
                <a:solidFill>
                  <a:srgbClr val="FFFFFF"/>
                </a:solidFill>
                <a:latin typeface="+mj-lt"/>
                <a:ea typeface="+mj-ea"/>
                <a:cs typeface="+mj-cs"/>
              </a:rPr>
              <a:t> </a:t>
            </a:r>
            <a:r>
              <a:rPr lang="en-US" sz="3200" kern="1200" dirty="0" err="1">
                <a:solidFill>
                  <a:srgbClr val="FFFFFF"/>
                </a:solidFill>
                <a:latin typeface="+mj-lt"/>
                <a:ea typeface="+mj-ea"/>
                <a:cs typeface="+mj-cs"/>
              </a:rPr>
              <a:t>wir</a:t>
            </a:r>
            <a:r>
              <a:rPr lang="en-US" sz="3200" kern="1200" spc="-55" dirty="0">
                <a:solidFill>
                  <a:srgbClr val="FFFFFF"/>
                </a:solidFill>
                <a:latin typeface="+mj-lt"/>
                <a:ea typeface="+mj-ea"/>
                <a:cs typeface="+mj-cs"/>
              </a:rPr>
              <a:t> </a:t>
            </a:r>
            <a:r>
              <a:rPr lang="en-US" sz="3200" kern="1200" dirty="0" err="1">
                <a:solidFill>
                  <a:srgbClr val="FFFFFF"/>
                </a:solidFill>
                <a:latin typeface="+mj-lt"/>
                <a:ea typeface="+mj-ea"/>
                <a:cs typeface="+mj-cs"/>
              </a:rPr>
              <a:t>bereits</a:t>
            </a:r>
            <a:r>
              <a:rPr lang="en-US" sz="3200" kern="1200" spc="-55" dirty="0">
                <a:solidFill>
                  <a:srgbClr val="FFFFFF"/>
                </a:solidFill>
                <a:latin typeface="+mj-lt"/>
                <a:ea typeface="+mj-ea"/>
                <a:cs typeface="+mj-cs"/>
              </a:rPr>
              <a:t> </a:t>
            </a:r>
            <a:r>
              <a:rPr lang="en-US" sz="3200" kern="1200" dirty="0" err="1">
                <a:solidFill>
                  <a:srgbClr val="FFFFFF"/>
                </a:solidFill>
                <a:latin typeface="+mj-lt"/>
                <a:ea typeface="+mj-ea"/>
                <a:cs typeface="+mj-cs"/>
              </a:rPr>
              <a:t>bewegt</a:t>
            </a:r>
            <a:r>
              <a:rPr lang="en-US" sz="3200" kern="1200" spc="-60" dirty="0">
                <a:solidFill>
                  <a:srgbClr val="FFFFFF"/>
                </a:solidFill>
                <a:latin typeface="+mj-lt"/>
                <a:ea typeface="+mj-ea"/>
                <a:cs typeface="+mj-cs"/>
              </a:rPr>
              <a:t> </a:t>
            </a:r>
            <a:r>
              <a:rPr lang="en-US" sz="3200" kern="1200" spc="-10" dirty="0" err="1">
                <a:solidFill>
                  <a:srgbClr val="FFFFFF"/>
                </a:solidFill>
                <a:latin typeface="+mj-lt"/>
                <a:ea typeface="+mj-ea"/>
                <a:cs typeface="+mj-cs"/>
              </a:rPr>
              <a:t>haben</a:t>
            </a:r>
            <a:endParaRPr lang="en-US" sz="3200" kern="1200" dirty="0">
              <a:solidFill>
                <a:srgbClr val="FFFFFF"/>
              </a:solidFill>
              <a:latin typeface="+mj-lt"/>
              <a:ea typeface="+mj-ea"/>
              <a:cs typeface="+mj-cs"/>
            </a:endParaRPr>
          </a:p>
        </p:txBody>
      </p:sp>
      <p:pic>
        <p:nvPicPr>
          <p:cNvPr id="15" name="Grafik 14" descr="Ein Bild, das draußen, Kleidung, Himmel, Person enthält.&#10;&#10;Automatisch generierte Beschreibung">
            <a:extLst>
              <a:ext uri="{FF2B5EF4-FFF2-40B4-BE49-F238E27FC236}">
                <a16:creationId xmlns:a16="http://schemas.microsoft.com/office/drawing/2014/main" id="{8B27B3AA-19EA-848A-40A0-A18E62B931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1" r="-3" b="5464"/>
          <a:stretch/>
        </p:blipFill>
        <p:spPr>
          <a:xfrm>
            <a:off x="262711" y="354801"/>
            <a:ext cx="3140907" cy="2217191"/>
          </a:xfrm>
          <a:prstGeom prst="rect">
            <a:avLst/>
          </a:prstGeom>
        </p:spPr>
      </p:pic>
      <p:pic>
        <p:nvPicPr>
          <p:cNvPr id="19" name="Grafik 18" descr="Ein Bild, das Kleidung, Person, Menschliches Gesicht, Wand enthält.&#10;&#10;Automatisch generierte Beschreibung">
            <a:extLst>
              <a:ext uri="{FF2B5EF4-FFF2-40B4-BE49-F238E27FC236}">
                <a16:creationId xmlns:a16="http://schemas.microsoft.com/office/drawing/2014/main" id="{4B60CBAE-759F-D6A2-424A-CC17B98FCB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6" r="19126" b="-1"/>
          <a:stretch/>
        </p:blipFill>
        <p:spPr>
          <a:xfrm>
            <a:off x="262709" y="2671034"/>
            <a:ext cx="3138583" cy="2220779"/>
          </a:xfrm>
          <a:prstGeom prst="rect">
            <a:avLst/>
          </a:prstGeom>
        </p:spPr>
      </p:pic>
      <p:pic>
        <p:nvPicPr>
          <p:cNvPr id="21" name="Grafik 20" descr="Ein Bild, das Kleidung, Person, Mann, Menschliches Gesicht enthält.&#10;&#10;Automatisch generierte Beschreibung">
            <a:extLst>
              <a:ext uri="{FF2B5EF4-FFF2-40B4-BE49-F238E27FC236}">
                <a16:creationId xmlns:a16="http://schemas.microsoft.com/office/drawing/2014/main" id="{9B2241AC-0643-7E01-158D-2A57F60BAB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34" b="3"/>
          <a:stretch/>
        </p:blipFill>
        <p:spPr>
          <a:xfrm>
            <a:off x="3475858" y="354798"/>
            <a:ext cx="3137517" cy="4533876"/>
          </a:xfrm>
          <a:prstGeom prst="rect">
            <a:avLst/>
          </a:prstGeom>
        </p:spPr>
      </p:pic>
      <p:pic>
        <p:nvPicPr>
          <p:cNvPr id="17" name="Grafik 16" descr="Ein Bild, das Kleidung, Person, Mann, Haus enthält.&#10;&#10;Automatisch generierte Beschreibung">
            <a:extLst>
              <a:ext uri="{FF2B5EF4-FFF2-40B4-BE49-F238E27FC236}">
                <a16:creationId xmlns:a16="http://schemas.microsoft.com/office/drawing/2014/main" id="{FF6A22AD-5412-BE00-2000-4CBC8DE200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479" r="33549" b="2"/>
          <a:stretch/>
        </p:blipFill>
        <p:spPr>
          <a:xfrm>
            <a:off x="6687941" y="354800"/>
            <a:ext cx="3141249" cy="4533873"/>
          </a:xfrm>
          <a:prstGeom prst="rect">
            <a:avLst/>
          </a:prstGeom>
        </p:spPr>
      </p:pic>
      <p:pic>
        <p:nvPicPr>
          <p:cNvPr id="23" name="Grafik 22" descr="Ein Bild, das Im Haus, Stapel enthält.&#10;&#10;Automatisch generierte Beschreibung">
            <a:extLst>
              <a:ext uri="{FF2B5EF4-FFF2-40B4-BE49-F238E27FC236}">
                <a16:creationId xmlns:a16="http://schemas.microsoft.com/office/drawing/2014/main" id="{EA54FD2B-B122-1185-FD33-E474C59E38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810" r="-6" b="-6"/>
          <a:stretch/>
        </p:blipFill>
        <p:spPr>
          <a:xfrm>
            <a:off x="262709" y="4990857"/>
            <a:ext cx="3138583" cy="2217191"/>
          </a:xfrm>
          <a:prstGeom prst="rect">
            <a:avLst/>
          </a:prstGeom>
        </p:spPr>
      </p:pic>
      <p:cxnSp>
        <p:nvCxnSpPr>
          <p:cNvPr id="30" name="Straight Connector 2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03778" y="6279323"/>
            <a:ext cx="453771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2" name="object 12"/>
          <p:cNvPicPr/>
          <p:nvPr/>
        </p:nvPicPr>
        <p:blipFill>
          <a:blip r:embed="rId7" cstate="print"/>
          <a:stretch>
            <a:fillRect/>
          </a:stretch>
        </p:blipFill>
        <p:spPr>
          <a:xfrm>
            <a:off x="183239" y="174205"/>
            <a:ext cx="794038" cy="78771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6139" y="664210"/>
            <a:ext cx="5809615" cy="513715"/>
          </a:xfrm>
          <a:prstGeom prst="rect">
            <a:avLst/>
          </a:prstGeom>
        </p:spPr>
        <p:txBody>
          <a:bodyPr vert="horz" wrap="square" lIns="0" tIns="12700" rIns="0" bIns="0" rtlCol="0">
            <a:spAutoFit/>
          </a:bodyPr>
          <a:lstStyle/>
          <a:p>
            <a:pPr marL="12700">
              <a:lnSpc>
                <a:spcPct val="100000"/>
              </a:lnSpc>
              <a:spcBef>
                <a:spcPts val="100"/>
              </a:spcBef>
            </a:pPr>
            <a:r>
              <a:rPr sz="3200" dirty="0"/>
              <a:t>Was</a:t>
            </a:r>
            <a:r>
              <a:rPr sz="3200" spc="-50" dirty="0"/>
              <a:t> </a:t>
            </a:r>
            <a:r>
              <a:rPr sz="3200" dirty="0"/>
              <a:t>wir</a:t>
            </a:r>
            <a:r>
              <a:rPr sz="3200" spc="-55" dirty="0"/>
              <a:t> </a:t>
            </a:r>
            <a:r>
              <a:rPr sz="3200" dirty="0"/>
              <a:t>bereits</a:t>
            </a:r>
            <a:r>
              <a:rPr sz="3200" spc="-55" dirty="0"/>
              <a:t> </a:t>
            </a:r>
            <a:r>
              <a:rPr sz="3200" dirty="0"/>
              <a:t>bewegt</a:t>
            </a:r>
            <a:r>
              <a:rPr sz="3200" spc="-60" dirty="0"/>
              <a:t> </a:t>
            </a:r>
            <a:r>
              <a:rPr sz="3200" spc="-10" dirty="0"/>
              <a:t>haben</a:t>
            </a:r>
            <a:endParaRPr sz="3200" dirty="0"/>
          </a:p>
        </p:txBody>
      </p:sp>
      <p:sp>
        <p:nvSpPr>
          <p:cNvPr id="3" name="object 3"/>
          <p:cNvSpPr txBox="1"/>
          <p:nvPr/>
        </p:nvSpPr>
        <p:spPr>
          <a:xfrm>
            <a:off x="7262241" y="3915536"/>
            <a:ext cx="2323465" cy="2890535"/>
          </a:xfrm>
          <a:prstGeom prst="rect">
            <a:avLst/>
          </a:prstGeom>
        </p:spPr>
        <p:txBody>
          <a:bodyPr vert="horz" wrap="square" lIns="0" tIns="12700" rIns="0" bIns="0" rtlCol="0">
            <a:spAutoFit/>
          </a:bodyPr>
          <a:lstStyle/>
          <a:p>
            <a:pPr marL="42545" marR="5080">
              <a:lnSpc>
                <a:spcPct val="100000"/>
              </a:lnSpc>
              <a:spcBef>
                <a:spcPts val="100"/>
              </a:spcBef>
              <a:tabLst>
                <a:tab pos="153035" algn="l"/>
              </a:tabLst>
            </a:pPr>
            <a:r>
              <a:rPr spc="-10" dirty="0">
                <a:solidFill>
                  <a:schemeClr val="tx1"/>
                </a:solidFill>
                <a:latin typeface="Calibri"/>
                <a:ea typeface="+mn-ea"/>
                <a:cs typeface="Calibri"/>
              </a:rPr>
              <a:t>Renovierung der Wäscherei und Einbau von zwei Waschmaschinen und einem Trockner</a:t>
            </a:r>
          </a:p>
          <a:p>
            <a:pPr marL="42545">
              <a:lnSpc>
                <a:spcPct val="100000"/>
              </a:lnSpc>
              <a:buFont typeface="Arial"/>
              <a:buChar char="-"/>
            </a:pPr>
            <a:endParaRPr spc="-10" dirty="0">
              <a:solidFill>
                <a:schemeClr val="tx1"/>
              </a:solidFill>
              <a:latin typeface="Calibri"/>
              <a:ea typeface="+mn-ea"/>
              <a:cs typeface="Calibri"/>
            </a:endParaRPr>
          </a:p>
          <a:p>
            <a:pPr marL="42545">
              <a:lnSpc>
                <a:spcPct val="100000"/>
              </a:lnSpc>
              <a:spcBef>
                <a:spcPts val="15"/>
              </a:spcBef>
              <a:buFont typeface="Arial"/>
              <a:buChar char="-"/>
            </a:pPr>
            <a:endParaRPr spc="-10" dirty="0">
              <a:solidFill>
                <a:schemeClr val="tx1"/>
              </a:solidFill>
              <a:latin typeface="Calibri"/>
              <a:ea typeface="+mn-ea"/>
              <a:cs typeface="Calibri"/>
            </a:endParaRPr>
          </a:p>
          <a:p>
            <a:pPr marL="42545" marR="309245">
              <a:lnSpc>
                <a:spcPct val="100000"/>
              </a:lnSpc>
              <a:tabLst>
                <a:tab pos="153035" algn="l"/>
              </a:tabLst>
            </a:pPr>
            <a:r>
              <a:rPr spc="-10" dirty="0">
                <a:solidFill>
                  <a:schemeClr val="tx1"/>
                </a:solidFill>
                <a:latin typeface="Calibri"/>
                <a:ea typeface="+mn-ea"/>
                <a:cs typeface="Calibri"/>
              </a:rPr>
              <a:t>Einrichtung und Neuausstattung der Apotheke</a:t>
            </a:r>
          </a:p>
        </p:txBody>
      </p:sp>
      <p:pic>
        <p:nvPicPr>
          <p:cNvPr id="4" name="object 4"/>
          <p:cNvPicPr/>
          <p:nvPr/>
        </p:nvPicPr>
        <p:blipFill>
          <a:blip r:embed="rId2" cstate="print"/>
          <a:stretch>
            <a:fillRect/>
          </a:stretch>
        </p:blipFill>
        <p:spPr>
          <a:xfrm>
            <a:off x="536448" y="1754124"/>
            <a:ext cx="3456432" cy="1943100"/>
          </a:xfrm>
          <a:prstGeom prst="rect">
            <a:avLst/>
          </a:prstGeom>
        </p:spPr>
      </p:pic>
      <p:pic>
        <p:nvPicPr>
          <p:cNvPr id="5" name="object 5"/>
          <p:cNvPicPr/>
          <p:nvPr/>
        </p:nvPicPr>
        <p:blipFill>
          <a:blip r:embed="rId3" cstate="print"/>
          <a:stretch>
            <a:fillRect/>
          </a:stretch>
        </p:blipFill>
        <p:spPr>
          <a:xfrm>
            <a:off x="4148328" y="1711452"/>
            <a:ext cx="2970276" cy="1979676"/>
          </a:xfrm>
          <a:prstGeom prst="rect">
            <a:avLst/>
          </a:prstGeom>
        </p:spPr>
      </p:pic>
      <p:sp>
        <p:nvSpPr>
          <p:cNvPr id="6" name="object 6"/>
          <p:cNvSpPr txBox="1"/>
          <p:nvPr/>
        </p:nvSpPr>
        <p:spPr>
          <a:xfrm>
            <a:off x="7262241" y="1451319"/>
            <a:ext cx="2970276" cy="2315377"/>
          </a:xfrm>
          <a:prstGeom prst="rect">
            <a:avLst/>
          </a:prstGeom>
        </p:spPr>
        <p:txBody>
          <a:bodyPr vert="horz" wrap="square" lIns="0" tIns="225425" rIns="0" bIns="0" rtlCol="0">
            <a:spAutoFit/>
          </a:bodyPr>
          <a:lstStyle/>
          <a:p>
            <a:pPr marL="12700">
              <a:lnSpc>
                <a:spcPct val="100000"/>
              </a:lnSpc>
              <a:spcBef>
                <a:spcPts val="1775"/>
              </a:spcBef>
            </a:pPr>
            <a:r>
              <a:rPr sz="2400" spc="-10" dirty="0">
                <a:latin typeface="Calibri"/>
                <a:cs typeface="Calibri"/>
              </a:rPr>
              <a:t>nachher</a:t>
            </a:r>
            <a:endParaRPr sz="2400" dirty="0">
              <a:latin typeface="Calibri"/>
              <a:cs typeface="Calibri"/>
            </a:endParaRPr>
          </a:p>
          <a:p>
            <a:pPr marR="309245" algn="just">
              <a:spcBef>
                <a:spcPts val="1260"/>
              </a:spcBef>
              <a:tabLst>
                <a:tab pos="153035" algn="l"/>
              </a:tabLst>
            </a:pPr>
            <a:r>
              <a:rPr spc="-10" dirty="0">
                <a:solidFill>
                  <a:schemeClr val="tx1"/>
                </a:solidFill>
                <a:latin typeface="Calibri"/>
                <a:ea typeface="+mn-ea"/>
                <a:cs typeface="Calibri"/>
              </a:rPr>
              <a:t>Einrichtung Mutter- Kind-Haus</a:t>
            </a:r>
            <a:endParaRPr lang="de-DE" spc="-10" dirty="0">
              <a:solidFill>
                <a:schemeClr val="tx1"/>
              </a:solidFill>
              <a:latin typeface="Calibri"/>
              <a:ea typeface="+mn-ea"/>
              <a:cs typeface="Calibri"/>
            </a:endParaRPr>
          </a:p>
          <a:p>
            <a:pPr marR="309245" algn="just">
              <a:spcBef>
                <a:spcPts val="1260"/>
              </a:spcBef>
              <a:tabLst>
                <a:tab pos="153035" algn="l"/>
              </a:tabLst>
            </a:pPr>
            <a:r>
              <a:rPr spc="-10" dirty="0">
                <a:solidFill>
                  <a:schemeClr val="tx1"/>
                </a:solidFill>
                <a:latin typeface="Calibri"/>
                <a:ea typeface="+mn-ea"/>
                <a:cs typeface="Calibri"/>
              </a:rPr>
              <a:t>Bei allen Projekten waren wir immer mit Rat und Tat dabei</a:t>
            </a:r>
          </a:p>
        </p:txBody>
      </p:sp>
      <p:grpSp>
        <p:nvGrpSpPr>
          <p:cNvPr id="7" name="object 7"/>
          <p:cNvGrpSpPr/>
          <p:nvPr/>
        </p:nvGrpSpPr>
        <p:grpSpPr>
          <a:xfrm>
            <a:off x="525780" y="3810000"/>
            <a:ext cx="3467100" cy="3595370"/>
            <a:chOff x="525780" y="3810000"/>
            <a:chExt cx="3467100" cy="3595370"/>
          </a:xfrm>
        </p:grpSpPr>
        <p:pic>
          <p:nvPicPr>
            <p:cNvPr id="8" name="object 8"/>
            <p:cNvPicPr/>
            <p:nvPr/>
          </p:nvPicPr>
          <p:blipFill>
            <a:blip r:embed="rId4" cstate="print"/>
            <a:stretch>
              <a:fillRect/>
            </a:stretch>
          </p:blipFill>
          <p:spPr>
            <a:xfrm>
              <a:off x="525780" y="3810000"/>
              <a:ext cx="3467100" cy="1918716"/>
            </a:xfrm>
            <a:prstGeom prst="rect">
              <a:avLst/>
            </a:prstGeom>
          </p:spPr>
        </p:pic>
        <p:pic>
          <p:nvPicPr>
            <p:cNvPr id="9" name="object 9"/>
            <p:cNvPicPr/>
            <p:nvPr/>
          </p:nvPicPr>
          <p:blipFill>
            <a:blip r:embed="rId5" cstate="print"/>
            <a:stretch>
              <a:fillRect/>
            </a:stretch>
          </p:blipFill>
          <p:spPr>
            <a:xfrm>
              <a:off x="536448" y="5759195"/>
              <a:ext cx="3456432" cy="1645920"/>
            </a:xfrm>
            <a:prstGeom prst="rect">
              <a:avLst/>
            </a:prstGeom>
          </p:spPr>
        </p:pic>
      </p:grpSp>
      <p:pic>
        <p:nvPicPr>
          <p:cNvPr id="10" name="object 10"/>
          <p:cNvPicPr/>
          <p:nvPr/>
        </p:nvPicPr>
        <p:blipFill>
          <a:blip r:embed="rId6" cstate="print"/>
          <a:stretch>
            <a:fillRect/>
          </a:stretch>
        </p:blipFill>
        <p:spPr>
          <a:xfrm>
            <a:off x="4148328" y="3779520"/>
            <a:ext cx="2970276" cy="1979676"/>
          </a:xfrm>
          <a:prstGeom prst="rect">
            <a:avLst/>
          </a:prstGeom>
        </p:spPr>
      </p:pic>
      <p:pic>
        <p:nvPicPr>
          <p:cNvPr id="11" name="object 11"/>
          <p:cNvPicPr/>
          <p:nvPr/>
        </p:nvPicPr>
        <p:blipFill>
          <a:blip r:embed="rId7" cstate="print"/>
          <a:stretch>
            <a:fillRect/>
          </a:stretch>
        </p:blipFill>
        <p:spPr>
          <a:xfrm>
            <a:off x="4148328" y="5849111"/>
            <a:ext cx="2970276" cy="1556003"/>
          </a:xfrm>
          <a:prstGeom prst="rect">
            <a:avLst/>
          </a:prstGeom>
        </p:spPr>
      </p:pic>
      <p:pic>
        <p:nvPicPr>
          <p:cNvPr id="12" name="object 12"/>
          <p:cNvPicPr/>
          <p:nvPr/>
        </p:nvPicPr>
        <p:blipFill>
          <a:blip r:embed="rId8" cstate="print"/>
          <a:stretch>
            <a:fillRect/>
          </a:stretch>
        </p:blipFill>
        <p:spPr>
          <a:xfrm>
            <a:off x="183239" y="174205"/>
            <a:ext cx="794038" cy="787713"/>
          </a:xfrm>
          <a:prstGeom prst="rect">
            <a:avLst/>
          </a:prstGeom>
        </p:spPr>
      </p:pic>
      <p:sp>
        <p:nvSpPr>
          <p:cNvPr id="13" name="object 13"/>
          <p:cNvSpPr txBox="1"/>
          <p:nvPr/>
        </p:nvSpPr>
        <p:spPr>
          <a:xfrm>
            <a:off x="581964" y="1210436"/>
            <a:ext cx="844550"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vorher</a:t>
            </a:r>
            <a:endParaRPr sz="2400">
              <a:latin typeface="Calibri"/>
              <a:cs typeface="Calibri"/>
            </a:endParaRPr>
          </a:p>
        </p:txBody>
      </p:sp>
    </p:spTree>
    <p:extLst>
      <p:ext uri="{BB962C8B-B14F-4D97-AF65-F5344CB8AC3E}">
        <p14:creationId xmlns:p14="http://schemas.microsoft.com/office/powerpoint/2010/main" val="1780241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897</Words>
  <Application>Microsoft Macintosh PowerPoint</Application>
  <PresentationFormat>Benutzerdefiniert</PresentationFormat>
  <Paragraphs>88</Paragraphs>
  <Slides>24</Slides>
  <Notes>0</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24</vt:i4>
      </vt:variant>
    </vt:vector>
  </HeadingPairs>
  <TitlesOfParts>
    <vt:vector size="29" baseType="lpstr">
      <vt:lpstr>Arial</vt:lpstr>
      <vt:lpstr>Calibri</vt:lpstr>
      <vt:lpstr>Cambria</vt:lpstr>
      <vt:lpstr>Tahoma</vt:lpstr>
      <vt:lpstr>Office Theme</vt:lpstr>
      <vt:lpstr>Eine Erfolgsgeschichte und Herzensangelegenheit</vt:lpstr>
      <vt:lpstr>Wer bin ich</vt:lpstr>
      <vt:lpstr>Wer wir sind</vt:lpstr>
      <vt:lpstr>Die Stadt Yirgalem liegt etwa 320 km südlich von Addis Abeba.</vt:lpstr>
      <vt:lpstr>Yirgalem General Hospital</vt:lpstr>
      <vt:lpstr>Vorher</vt:lpstr>
      <vt:lpstr>Was wir bereits bewegt haben</vt:lpstr>
      <vt:lpstr>Was wir bereits bewegt haben</vt:lpstr>
      <vt:lpstr>Was wir bereits bewegt haben</vt:lpstr>
      <vt:lpstr>Was wir bereits bewegt haben:</vt:lpstr>
      <vt:lpstr>Ergebnis der bisherigen gemeinsamen Arbeiten</vt:lpstr>
      <vt:lpstr>Projekt (GIZ/CIM) „Netzwerk gegen Keime“</vt:lpstr>
      <vt:lpstr>Hospitation auf verschiedenen Stationen in Deutschland</vt:lpstr>
      <vt:lpstr>Aktuelles Projekt „Netzwerk gegen Keime“:</vt:lpstr>
      <vt:lpstr>Deutschland: Menschen und Kultur kennenlernen</vt:lpstr>
      <vt:lpstr>„Netzwerk gegen Keime“ Part II</vt:lpstr>
      <vt:lpstr>Aktuelles Projekt Dialysestation</vt:lpstr>
      <vt:lpstr>Aktuelles Projekt Dialysestation</vt:lpstr>
      <vt:lpstr>PowerPoint-Präsentation</vt:lpstr>
      <vt:lpstr>Langfristiges Ziel: Heimat für allein gelassene Kinder</vt:lpstr>
      <vt:lpstr>Idee für das Kinderheim Projekt</vt:lpstr>
      <vt:lpstr>Was wir tun/ Unsere Vision</vt:lpstr>
      <vt:lpstr>Veranstaltung</vt:lpstr>
      <vt:lpstr>Vielen Dank!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 wir sind</dc:title>
  <dc:creator>Ärzte für Äthiopien</dc:creator>
  <cp:lastModifiedBy>Monika Wiebusch</cp:lastModifiedBy>
  <cp:revision>16</cp:revision>
  <dcterms:created xsi:type="dcterms:W3CDTF">2022-08-03T13:21:14Z</dcterms:created>
  <dcterms:modified xsi:type="dcterms:W3CDTF">2024-04-17T08:11:16Z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2021-12-10T00:00:00Z</vt:filetime>
  </property>
  <property fmtid="{D5CDD505-2E9C-101B-9397-08002B2CF9AE}" pid="3" name="Creator">
    <vt:lpwstr>Microsoft® PowerPoint® für Microsoft 365</vt:lpwstr>
  </property>
  <property fmtid="{D5CDD505-2E9C-101B-9397-08002B2CF9AE}" pid="4" name="LastSaved">
    <vt:filetime>2022-08-03T00:00:00Z</vt:filetime>
  </property>
  <property fmtid="{D5CDD505-2E9C-101B-9397-08002B2CF9AE}" pid="5" name="Producer">
    <vt:lpwstr>Microsoft® PowerPoint® für Microsoft 365</vt:lpwstr>
  </property>
</Properties>
</file>